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용이고딕-레귤러" panose="020B0600000101010101" charset="-127"/>
      <p:regular r:id="rId26"/>
    </p:embeddedFont>
    <p:embeddedFont>
      <p:font typeface="DM Sans Bold" panose="020B0600000101010101" charset="0"/>
      <p:regular r:id="rId27"/>
    </p:embeddedFont>
    <p:embeddedFont>
      <p:font typeface="용이고딕-레귤러 Bold" panose="020B0600000101010101" charset="-127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othic A1" panose="020B0600000101010101" charset="-127"/>
      <p:regular r:id="rId33"/>
    </p:embeddedFont>
    <p:embeddedFont>
      <p:font typeface="DM Sans" panose="020B0600000101010101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6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10.02.2025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P.1 간단한 팀 소개 후 발표 시작</a:t>
            </a:r>
          </a:p>
          <a:p>
            <a:r>
              <a:rPr lang="en-US"/>
              <a:t>프로젝트 기간 (약 한달) 언급 후 다음 페이지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 11 와이어프레임과 피그마는 인원별 담당한 페이지를 작성하여 병합하였습니다. 와이어 프레임은 모바일을 고려하여 작성했습니다.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 12 프로토타이핑 메인페이지 , 서브페이지 작성했다는 것만 간단히 설명하고 다음페이지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 13 프로젝트 계획서는 Excel을 사용하였고, ~을 입력하여 프로젝트 전체일정 판을 만들어 전체일정을 관리했습니다. 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 14 프로젝트 계획서의 상세 진행내용 시트입니다. ~을 매일 업데이트하여 팀 내에서 현황을 공유하고 필요시에 해당 자료를 참고하여 소통하였습니다.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 15</a:t>
            </a:r>
          </a:p>
          <a:p>
            <a:r>
              <a:rPr lang="en-US"/>
              <a:t>&lt;메인 페이지&gt;</a:t>
            </a:r>
          </a:p>
          <a:p>
            <a:r>
              <a:rPr lang="en-US"/>
              <a:t>1. 데이터를 어떻게 구성했는지 설명(화면참고)</a:t>
            </a:r>
          </a:p>
          <a:p>
            <a:endParaRPr lang="en-US"/>
          </a:p>
          <a:p>
            <a:r>
              <a:rPr lang="en-US"/>
              <a:t>2. 인클루드</a:t>
            </a:r>
          </a:p>
          <a:p>
            <a:r>
              <a:rPr lang="en-US"/>
              <a:t>헤더, 커서, 푸터를 구현.(기능은 화면 참고)</a:t>
            </a:r>
          </a:p>
          <a:p>
            <a:endParaRPr lang="en-US"/>
          </a:p>
          <a:p>
            <a:r>
              <a:rPr lang="en-US"/>
              <a:t>3.Main </a:t>
            </a:r>
          </a:p>
          <a:p>
            <a:r>
              <a:rPr lang="en-US"/>
              <a:t> 1) 스와이프 먼저 설명</a:t>
            </a:r>
          </a:p>
          <a:p>
            <a:r>
              <a:rPr lang="en-US"/>
              <a:t>swiper 슬라이드 기능은 플러그인을 사용하여, CSS와 JS 파일을 CDN 방식으로 불러온 뒤, Swiper 인스턴스를 생성하고 속성을 지정하여 구현하였습니다. =&gt; 이렇게 이야기를 하려고 합니다.</a:t>
            </a:r>
          </a:p>
          <a:p>
            <a:endParaRPr lang="en-US"/>
          </a:p>
          <a:p>
            <a:r>
              <a:rPr lang="en-US"/>
              <a:t> 2)각 행성의 이름과 기본정보는 앞서 말씀드린 데이터로 출력하였습니다.</a:t>
            </a:r>
          </a:p>
          <a:p>
            <a:endParaRPr lang="en-US"/>
          </a:p>
          <a:p>
            <a:r>
              <a:rPr lang="en-US"/>
              <a:t>3) 3D 모델링</a:t>
            </a:r>
          </a:p>
          <a:p>
            <a:r>
              <a:rPr lang="en-US"/>
              <a:t>웹에서 3D 그래픽을 구현할 수 있도록 도와주는 JavaScript 라이브러리 Three.js를 사용했습니다.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 16</a:t>
            </a:r>
          </a:p>
          <a:p>
            <a:r>
              <a:rPr lang="en-US"/>
              <a:t>서브페이지는 Type A와 B로 나누어서 구현했습니다.</a:t>
            </a:r>
          </a:p>
          <a:p>
            <a:endParaRPr lang="en-US"/>
          </a:p>
          <a:p>
            <a:r>
              <a:rPr lang="en-US"/>
              <a:t>프로젝트 초기당시에는 Typa A 형태로 통일하려고 했던 방향성이었지만 오히려 사용자에게 불편한 사용경험을 제공할 수 있기 때문에 </a:t>
            </a:r>
          </a:p>
          <a:p>
            <a:endParaRPr lang="en-US"/>
          </a:p>
          <a:p>
            <a:r>
              <a:rPr lang="en-US"/>
              <a:t>Type B 로 분기하여 추가구현을 진행했습니다.</a:t>
            </a:r>
          </a:p>
          <a:p>
            <a:r>
              <a:rPr lang="en-US"/>
              <a:t>먼저 Type A 서브페이지부터 설명드리겠습니다.</a:t>
            </a:r>
          </a:p>
          <a:p>
            <a:endParaRPr lang="en-US"/>
          </a:p>
          <a:p>
            <a:r>
              <a:rPr lang="en-US"/>
              <a:t>1. 서브페이지 컨텐츠 데이터</a:t>
            </a:r>
          </a:p>
          <a:p>
            <a:r>
              <a:rPr lang="en-US"/>
              <a:t>2. 퀵 메뉴바</a:t>
            </a:r>
          </a:p>
          <a:p>
            <a:r>
              <a:rPr lang="en-US"/>
              <a:t>3. 행성 이미지</a:t>
            </a:r>
          </a:p>
          <a:p>
            <a:r>
              <a:rPr lang="en-US"/>
              <a:t>4. 타이핑 애니메이션</a:t>
            </a:r>
          </a:p>
          <a:p>
            <a:r>
              <a:rPr lang="en-US"/>
              <a:t>5. 갤러리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 17</a:t>
            </a:r>
          </a:p>
          <a:p>
            <a:r>
              <a:rPr lang="en-US"/>
              <a:t>Type B 서브페이지 설명드리겠습니다.</a:t>
            </a:r>
          </a:p>
          <a:p>
            <a:endParaRPr lang="en-US"/>
          </a:p>
          <a:p>
            <a:r>
              <a:rPr lang="en-US"/>
              <a:t>1. 컨텐츠 데이터 (차이점)</a:t>
            </a:r>
          </a:p>
          <a:p>
            <a:r>
              <a:rPr lang="en-US"/>
              <a:t>2. 퀵 메뉴바</a:t>
            </a:r>
          </a:p>
          <a:p>
            <a:r>
              <a:rPr lang="en-US"/>
              <a:t>3. 행성 이미지</a:t>
            </a:r>
          </a:p>
          <a:p>
            <a:r>
              <a:rPr lang="en-US"/>
              <a:t>4. Type A , B 사이의 차이점 설명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 18 </a:t>
            </a:r>
          </a:p>
          <a:p>
            <a:r>
              <a:rPr lang="en-US"/>
              <a:t>객체 키 값은 행성 이름으로,</a:t>
            </a:r>
          </a:p>
          <a:p>
            <a:r>
              <a:rPr lang="en-US"/>
              <a:t>속성 값은 내용을 대표하는 단어들로 구성하였고,</a:t>
            </a:r>
          </a:p>
          <a:p>
            <a:r>
              <a:rPr lang="en-US"/>
              <a:t>갤러리 속성은 각 갤러리 제목을 배열로 할당하였습니다.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 19 ~ P. 22</a:t>
            </a:r>
          </a:p>
          <a:p>
            <a:r>
              <a:rPr lang="en-US"/>
              <a:t>트러블 슈팅 내용 읽기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 19 ~ P. 22</a:t>
            </a:r>
          </a:p>
          <a:p>
            <a:r>
              <a:rPr lang="en-US"/>
              <a:t>트러블 슈팅 내용 읽기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P.3 팀원 , 역할 소개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 19 ~ P. 22</a:t>
            </a:r>
          </a:p>
          <a:p>
            <a:r>
              <a:rPr lang="en-US"/>
              <a:t>트러블 슈팅 내용 읽기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 19 ~ P. 22</a:t>
            </a:r>
          </a:p>
          <a:p>
            <a:r>
              <a:rPr lang="en-US"/>
              <a:t>트러블 슈팅 내용 읽기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 23</a:t>
            </a:r>
          </a:p>
          <a:p>
            <a:r>
              <a:rPr lang="en-US"/>
              <a:t>프로젝트 기간 동안 3개의 행성 서브페이지 내용으로 무한스크롤 기능을 구현하려고 했으나, </a:t>
            </a:r>
          </a:p>
          <a:p>
            <a:endParaRPr lang="en-US"/>
          </a:p>
          <a:p>
            <a:r>
              <a:rPr lang="en-US"/>
              <a:t>HTML,SASS,JavaScript 파일 분기시에 에러발생 가능성과 무한 스크롤 기능을 구현할 수 있는 시간이 부족한 이슈가 있었습니다. </a:t>
            </a:r>
          </a:p>
          <a:p>
            <a:endParaRPr lang="en-US"/>
          </a:p>
          <a:p>
            <a:r>
              <a:rPr lang="en-US"/>
              <a:t>그래서 이를 대체할 수 있는 갤러리 무한스크롤 서브페이지 추가구현을 향후계획으로 구성하게 되었습니다. </a:t>
            </a:r>
          </a:p>
          <a:p>
            <a:endParaRPr lang="en-US"/>
          </a:p>
          <a:p>
            <a:r>
              <a:rPr lang="en-US"/>
              <a:t>그리고 한국어 데이터를 추가하여 한국어로도 행성정보를 확인할 수 있도록 구현할 계획입니다.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P.24</a:t>
            </a:r>
          </a:p>
          <a:p>
            <a:r>
              <a:rPr lang="en-US"/>
              <a:t>이상 발표는 여기까지 마치고 구현한 페이지 시연해보도록 하겠습니다.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P.4 개발환경, 개발범위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P.5 나사 사이트를 리뉴얼 하게된 이유에 대해 말씀드리겠습니다. 선정이유~ 목표~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P. </a:t>
            </a:r>
            <a:r>
              <a:rPr lang="en-US" dirty="0" smtClean="0"/>
              <a:t>6~7 </a:t>
            </a:r>
            <a:r>
              <a:rPr lang="en-US" dirty="0" err="1" smtClean="0"/>
              <a:t>나사</a:t>
            </a:r>
            <a:r>
              <a:rPr lang="en-US" dirty="0" smtClean="0"/>
              <a:t> </a:t>
            </a:r>
            <a:r>
              <a:rPr lang="en-US" dirty="0" err="1"/>
              <a:t>사이트를</a:t>
            </a:r>
            <a:r>
              <a:rPr lang="en-US" dirty="0"/>
              <a:t> </a:t>
            </a:r>
            <a:r>
              <a:rPr lang="en-US" dirty="0" err="1"/>
              <a:t>이용하여</a:t>
            </a:r>
            <a:r>
              <a:rPr lang="en-US" dirty="0"/>
              <a:t> </a:t>
            </a:r>
            <a:r>
              <a:rPr lang="en-US" dirty="0" err="1"/>
              <a:t>행성에</a:t>
            </a:r>
            <a:r>
              <a:rPr lang="en-US" dirty="0"/>
              <a:t> </a:t>
            </a:r>
            <a:r>
              <a:rPr lang="en-US" dirty="0" err="1"/>
              <a:t>대해</a:t>
            </a:r>
            <a:r>
              <a:rPr lang="en-US" dirty="0"/>
              <a:t> </a:t>
            </a:r>
            <a:r>
              <a:rPr lang="en-US" dirty="0" err="1"/>
              <a:t>찾아보고</a:t>
            </a:r>
            <a:r>
              <a:rPr lang="en-US" dirty="0"/>
              <a:t> </a:t>
            </a:r>
            <a:r>
              <a:rPr lang="en-US" dirty="0" err="1"/>
              <a:t>싶은</a:t>
            </a:r>
            <a:r>
              <a:rPr lang="en-US" dirty="0"/>
              <a:t> </a:t>
            </a:r>
            <a:r>
              <a:rPr lang="en-US" dirty="0" err="1"/>
              <a:t>상황을</a:t>
            </a:r>
            <a:r>
              <a:rPr lang="en-US" dirty="0"/>
              <a:t> </a:t>
            </a:r>
            <a:r>
              <a:rPr lang="en-US" dirty="0" err="1"/>
              <a:t>가정했을</a:t>
            </a:r>
            <a:r>
              <a:rPr lang="en-US" dirty="0"/>
              <a:t> </a:t>
            </a:r>
            <a:r>
              <a:rPr lang="en-US" dirty="0" err="1"/>
              <a:t>때를</a:t>
            </a:r>
            <a:r>
              <a:rPr lang="en-US" dirty="0"/>
              <a:t> </a:t>
            </a:r>
            <a:r>
              <a:rPr lang="en-US" dirty="0" err="1"/>
              <a:t>대입</a:t>
            </a:r>
            <a:r>
              <a:rPr lang="en-US" dirty="0"/>
              <a:t>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P. 6~7 </a:t>
            </a:r>
            <a:r>
              <a:rPr lang="en-US" dirty="0" err="1" smtClean="0"/>
              <a:t>다른</a:t>
            </a:r>
            <a:r>
              <a:rPr lang="en-US" dirty="0" smtClean="0"/>
              <a:t> </a:t>
            </a:r>
            <a:r>
              <a:rPr lang="en-US" dirty="0" err="1"/>
              <a:t>행성을</a:t>
            </a:r>
            <a:r>
              <a:rPr lang="en-US" dirty="0"/>
              <a:t> </a:t>
            </a:r>
            <a:r>
              <a:rPr lang="en-US" dirty="0" err="1"/>
              <a:t>찾을때는</a:t>
            </a:r>
            <a:r>
              <a:rPr lang="en-US" dirty="0"/>
              <a:t> </a:t>
            </a:r>
            <a:r>
              <a:rPr lang="en-US" dirty="0" err="1"/>
              <a:t>다시</a:t>
            </a:r>
            <a:r>
              <a:rPr lang="en-US" dirty="0"/>
              <a:t> explore </a:t>
            </a:r>
            <a:r>
              <a:rPr lang="en-US" dirty="0" err="1"/>
              <a:t>메뉴에</a:t>
            </a:r>
            <a:r>
              <a:rPr lang="en-US" dirty="0"/>
              <a:t> </a:t>
            </a:r>
            <a:r>
              <a:rPr lang="en-US" dirty="0" err="1"/>
              <a:t>있는</a:t>
            </a:r>
            <a:r>
              <a:rPr lang="en-US" dirty="0"/>
              <a:t> The Solar System </a:t>
            </a:r>
            <a:r>
              <a:rPr lang="en-US" dirty="0" err="1"/>
              <a:t>서브페이지로</a:t>
            </a:r>
            <a:r>
              <a:rPr lang="en-US" dirty="0"/>
              <a:t> </a:t>
            </a:r>
            <a:r>
              <a:rPr lang="en-US" dirty="0" err="1"/>
              <a:t>돌아가서</a:t>
            </a:r>
            <a:r>
              <a:rPr lang="en-US" dirty="0"/>
              <a:t> </a:t>
            </a:r>
            <a:r>
              <a:rPr lang="en-US" dirty="0" err="1"/>
              <a:t>행성</a:t>
            </a:r>
            <a:r>
              <a:rPr lang="en-US" dirty="0"/>
              <a:t> </a:t>
            </a:r>
            <a:r>
              <a:rPr lang="en-US" dirty="0" err="1"/>
              <a:t>서브페이지를</a:t>
            </a:r>
            <a:r>
              <a:rPr lang="en-US" dirty="0"/>
              <a:t> </a:t>
            </a:r>
            <a:r>
              <a:rPr lang="en-US" dirty="0" err="1"/>
              <a:t>찾아가야하는</a:t>
            </a:r>
            <a:r>
              <a:rPr lang="en-US" dirty="0"/>
              <a:t> </a:t>
            </a:r>
            <a:r>
              <a:rPr lang="en-US" dirty="0" err="1"/>
              <a:t>불편함</a:t>
            </a:r>
            <a:r>
              <a:rPr lang="en-US" dirty="0"/>
              <a:t> </a:t>
            </a:r>
            <a:r>
              <a:rPr lang="en-US" dirty="0" err="1"/>
              <a:t>설명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P.8 동영상 재생하면서 GNB가 많다는 것을 간단하게 설명한 이후에 장단점 요약설명 후 다음페이지로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P.9 그래서 저희는 ~~ 를 키워드로 서비스 고도화를 진행하였습니다.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P.10 </a:t>
            </a:r>
            <a:r>
              <a:rPr lang="en-US" dirty="0" err="1"/>
              <a:t>프로젝트</a:t>
            </a:r>
            <a:r>
              <a:rPr lang="en-US" dirty="0"/>
              <a:t> </a:t>
            </a:r>
            <a:r>
              <a:rPr lang="en-US" dirty="0" err="1"/>
              <a:t>초기에는</a:t>
            </a:r>
            <a:r>
              <a:rPr lang="en-US" dirty="0"/>
              <a:t> </a:t>
            </a:r>
            <a:r>
              <a:rPr lang="en-US" dirty="0" err="1"/>
              <a:t>개발환경</a:t>
            </a:r>
            <a:r>
              <a:rPr lang="en-US" dirty="0"/>
              <a:t>, </a:t>
            </a:r>
            <a:r>
              <a:rPr lang="en-US" dirty="0" err="1"/>
              <a:t>일정관리</a:t>
            </a:r>
            <a:r>
              <a:rPr lang="en-US" dirty="0"/>
              <a:t>, </a:t>
            </a:r>
            <a:r>
              <a:rPr lang="en-US" dirty="0" err="1"/>
              <a:t>담당자</a:t>
            </a:r>
            <a:r>
              <a:rPr lang="en-US" dirty="0"/>
              <a:t> </a:t>
            </a:r>
            <a:r>
              <a:rPr lang="en-US" dirty="0" err="1"/>
              <a:t>선정</a:t>
            </a:r>
            <a:r>
              <a:rPr lang="en-US" dirty="0"/>
              <a:t>, </a:t>
            </a:r>
            <a:r>
              <a:rPr lang="en-US" dirty="0" err="1"/>
              <a:t>구현</a:t>
            </a:r>
            <a:r>
              <a:rPr lang="en-US" dirty="0"/>
              <a:t> </a:t>
            </a:r>
            <a:r>
              <a:rPr lang="en-US" dirty="0" err="1"/>
              <a:t>기간</a:t>
            </a:r>
            <a:r>
              <a:rPr lang="en-US" dirty="0"/>
              <a:t> </a:t>
            </a:r>
            <a:r>
              <a:rPr lang="en-US" dirty="0" err="1"/>
              <a:t>설정등의</a:t>
            </a:r>
            <a:r>
              <a:rPr lang="en-US" dirty="0"/>
              <a:t> </a:t>
            </a:r>
            <a:r>
              <a:rPr lang="en-US" dirty="0" err="1"/>
              <a:t>안건을</a:t>
            </a:r>
            <a:r>
              <a:rPr lang="en-US" dirty="0"/>
              <a:t> </a:t>
            </a:r>
            <a:r>
              <a:rPr lang="en-US" dirty="0" err="1"/>
              <a:t>가지고</a:t>
            </a:r>
            <a:r>
              <a:rPr lang="en-US" dirty="0"/>
              <a:t> </a:t>
            </a:r>
            <a:r>
              <a:rPr lang="en-US" dirty="0" err="1"/>
              <a:t>회의를</a:t>
            </a:r>
            <a:r>
              <a:rPr lang="en-US" dirty="0"/>
              <a:t> </a:t>
            </a:r>
            <a:r>
              <a:rPr lang="en-US" dirty="0" err="1"/>
              <a:t>진행하였고</a:t>
            </a:r>
            <a:r>
              <a:rPr lang="en-US" dirty="0"/>
              <a:t>, </a:t>
            </a:r>
          </a:p>
          <a:p>
            <a:endParaRPr lang="en-US" dirty="0"/>
          </a:p>
          <a:p>
            <a:r>
              <a:rPr lang="en-US" dirty="0" err="1"/>
              <a:t>분석</a:t>
            </a:r>
            <a:r>
              <a:rPr lang="en-US" dirty="0"/>
              <a:t> </a:t>
            </a:r>
            <a:r>
              <a:rPr lang="en-US" dirty="0" err="1"/>
              <a:t>설계</a:t>
            </a:r>
            <a:r>
              <a:rPr lang="en-US" dirty="0"/>
              <a:t> </a:t>
            </a:r>
            <a:r>
              <a:rPr lang="en-US" dirty="0" err="1"/>
              <a:t>이후로는</a:t>
            </a:r>
            <a:r>
              <a:rPr lang="en-US" dirty="0"/>
              <a:t> </a:t>
            </a:r>
            <a:r>
              <a:rPr lang="en-US" dirty="0" err="1"/>
              <a:t>작성한</a:t>
            </a:r>
            <a:r>
              <a:rPr lang="en-US" dirty="0"/>
              <a:t> </a:t>
            </a:r>
            <a:r>
              <a:rPr lang="en-US" dirty="0" err="1"/>
              <a:t>프로젝트</a:t>
            </a:r>
            <a:r>
              <a:rPr lang="en-US" dirty="0"/>
              <a:t> </a:t>
            </a:r>
            <a:r>
              <a:rPr lang="en-US" dirty="0" err="1"/>
              <a:t>계획서를</a:t>
            </a:r>
            <a:r>
              <a:rPr lang="en-US" dirty="0"/>
              <a:t> </a:t>
            </a:r>
            <a:r>
              <a:rPr lang="en-US" dirty="0" err="1"/>
              <a:t>이용하여</a:t>
            </a:r>
            <a:r>
              <a:rPr lang="en-US" dirty="0"/>
              <a:t> </a:t>
            </a:r>
            <a:r>
              <a:rPr lang="en-US" dirty="0" err="1"/>
              <a:t>필요시에</a:t>
            </a:r>
            <a:r>
              <a:rPr lang="en-US" dirty="0"/>
              <a:t> </a:t>
            </a:r>
            <a:r>
              <a:rPr lang="en-US" dirty="0" err="1"/>
              <a:t>소통을</a:t>
            </a:r>
            <a:r>
              <a:rPr lang="en-US" dirty="0"/>
              <a:t> </a:t>
            </a:r>
            <a:r>
              <a:rPr lang="en-US" dirty="0" err="1"/>
              <a:t>진행하였습니다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yeonseok0529.github.io/FED-TEAM-COSMOS/cosmo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772402"/>
            <a:ext cx="2338798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COSMOS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988279" y="8772402"/>
            <a:ext cx="3200057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2025.01.07-2025.02.10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835532" y="8772402"/>
            <a:ext cx="8558907" cy="1268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Excel / Google Drive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Balsamiq / Figma / Visual Studio Code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HTML /SASS/ JavaScript</a:t>
            </a:r>
          </a:p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jQuery/Vue.Js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447088"/>
            <a:ext cx="5224985" cy="117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71"/>
              </a:lnSpc>
            </a:pPr>
            <a:r>
              <a:rPr lang="en-US" sz="8246" b="1" spc="-82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RENEWAL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718918"/>
            <a:ext cx="11780466" cy="1244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99"/>
              </a:lnSpc>
            </a:pPr>
            <a:r>
              <a:rPr lang="en-US" sz="8818" b="1" spc="-88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NASA</a:t>
            </a:r>
          </a:p>
        </p:txBody>
      </p:sp>
      <p:grpSp>
        <p:nvGrpSpPr>
          <p:cNvPr id="7" name="Group 7"/>
          <p:cNvGrpSpPr/>
          <p:nvPr/>
        </p:nvGrpSpPr>
        <p:grpSpPr>
          <a:xfrm rot="-5403277">
            <a:off x="6956134" y="3144912"/>
            <a:ext cx="300118" cy="1704732"/>
            <a:chOff x="0" y="0"/>
            <a:chExt cx="400158" cy="227297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00158" cy="400158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00B7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936409"/>
              <a:ext cx="400158" cy="400158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00B7B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1872818"/>
              <a:ext cx="400158" cy="400158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00B7B"/>
              </a:solidFill>
            </p:spPr>
          </p:sp>
        </p:grpSp>
      </p:grpSp>
      <p:sp>
        <p:nvSpPr>
          <p:cNvPr id="14" name="TextBox 14"/>
          <p:cNvSpPr txBox="1"/>
          <p:nvPr/>
        </p:nvSpPr>
        <p:spPr>
          <a:xfrm>
            <a:off x="1028700" y="8328275"/>
            <a:ext cx="162809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00B7B">
                    <a:alpha val="62745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TEAM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16350" y="8328275"/>
            <a:ext cx="162809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00B7B">
                    <a:alpha val="62745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PROJECT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35532" y="8328275"/>
            <a:ext cx="162809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00B7B">
                    <a:alpha val="62745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TOOL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6771" y="6038548"/>
            <a:ext cx="9154206" cy="40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46"/>
              </a:lnSpc>
              <a:spcBef>
                <a:spcPct val="0"/>
              </a:spcBef>
            </a:pPr>
            <a:r>
              <a:rPr lang="en-US" sz="2390" b="1" u="sng">
                <a:solidFill>
                  <a:srgbClr val="000000">
                    <a:alpha val="62745"/>
                  </a:srgbClr>
                </a:solidFill>
                <a:latin typeface="DM Sans Bold"/>
                <a:ea typeface="DM Sans Bold"/>
                <a:cs typeface="DM Sans Bold"/>
                <a:sym typeface="DM Sans Bold"/>
                <a:hlinkClick r:id="rId3" tooltip="http://hyeonseok0529.github.io/FED-TEAM-COSMOS/cosmos"/>
              </a:rPr>
              <a:t>URL : hyeonseok0529.github.io/FED-TEAM-COSMOS/cosmos/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52237" y="3016201"/>
            <a:ext cx="7439360" cy="6081677"/>
          </a:xfrm>
          <a:custGeom>
            <a:avLst/>
            <a:gdLst/>
            <a:ahLst/>
            <a:cxnLst/>
            <a:rect l="l" t="t" r="r" b="b"/>
            <a:pathLst>
              <a:path w="7439360" h="6081677">
                <a:moveTo>
                  <a:pt x="0" y="0"/>
                </a:moveTo>
                <a:lnTo>
                  <a:pt x="7439361" y="0"/>
                </a:lnTo>
                <a:lnTo>
                  <a:pt x="7439361" y="6081678"/>
                </a:lnTo>
                <a:lnTo>
                  <a:pt x="0" y="6081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52030" y="2019637"/>
            <a:ext cx="6907270" cy="3522708"/>
          </a:xfrm>
          <a:custGeom>
            <a:avLst/>
            <a:gdLst/>
            <a:ahLst/>
            <a:cxnLst/>
            <a:rect l="l" t="t" r="r" b="b"/>
            <a:pathLst>
              <a:path w="6907270" h="3522708">
                <a:moveTo>
                  <a:pt x="0" y="0"/>
                </a:moveTo>
                <a:lnTo>
                  <a:pt x="6907270" y="0"/>
                </a:lnTo>
                <a:lnTo>
                  <a:pt x="6907270" y="3522708"/>
                </a:lnTo>
                <a:lnTo>
                  <a:pt x="0" y="3522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90670" y="5688235"/>
            <a:ext cx="4029991" cy="3994728"/>
          </a:xfrm>
          <a:custGeom>
            <a:avLst/>
            <a:gdLst/>
            <a:ahLst/>
            <a:cxnLst/>
            <a:rect l="l" t="t" r="r" b="b"/>
            <a:pathLst>
              <a:path w="4029991" h="3994728">
                <a:moveTo>
                  <a:pt x="0" y="0"/>
                </a:moveTo>
                <a:lnTo>
                  <a:pt x="4029990" y="0"/>
                </a:lnTo>
                <a:lnTo>
                  <a:pt x="4029990" y="3994729"/>
                </a:lnTo>
                <a:lnTo>
                  <a:pt x="0" y="39947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52237" y="9192961"/>
            <a:ext cx="2775843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메인페이지 데스크탑 &amp; 모바일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90670" y="9768689"/>
            <a:ext cx="2933321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서브페이지 데스크탑 &amp; 모바일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2237" y="2406859"/>
            <a:ext cx="3428594" cy="45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와이어프레임(발사믹 목업)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3417917"/>
            <a:ext cx="4701334" cy="5679961"/>
            <a:chOff x="0" y="0"/>
            <a:chExt cx="1238211" cy="149595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8211" cy="1495957"/>
            </a:xfrm>
            <a:custGeom>
              <a:avLst/>
              <a:gdLst/>
              <a:ahLst/>
              <a:cxnLst/>
              <a:rect l="l" t="t" r="r" b="b"/>
              <a:pathLst>
                <a:path w="1238211" h="1495957">
                  <a:moveTo>
                    <a:pt x="83984" y="0"/>
                  </a:moveTo>
                  <a:lnTo>
                    <a:pt x="1154227" y="0"/>
                  </a:lnTo>
                  <a:cubicBezTo>
                    <a:pt x="1200610" y="0"/>
                    <a:pt x="1238211" y="37601"/>
                    <a:pt x="1238211" y="83984"/>
                  </a:cubicBezTo>
                  <a:lnTo>
                    <a:pt x="1238211" y="1411973"/>
                  </a:lnTo>
                  <a:cubicBezTo>
                    <a:pt x="1238211" y="1434247"/>
                    <a:pt x="1229363" y="1455608"/>
                    <a:pt x="1213613" y="1471359"/>
                  </a:cubicBezTo>
                  <a:cubicBezTo>
                    <a:pt x="1197863" y="1487109"/>
                    <a:pt x="1176501" y="1495957"/>
                    <a:pt x="1154227" y="1495957"/>
                  </a:cubicBezTo>
                  <a:lnTo>
                    <a:pt x="83984" y="1495957"/>
                  </a:lnTo>
                  <a:cubicBezTo>
                    <a:pt x="37601" y="1495957"/>
                    <a:pt x="0" y="1458356"/>
                    <a:pt x="0" y="1411973"/>
                  </a:cubicBezTo>
                  <a:lnTo>
                    <a:pt x="0" y="83984"/>
                  </a:lnTo>
                  <a:cubicBezTo>
                    <a:pt x="0" y="37601"/>
                    <a:pt x="37601" y="0"/>
                    <a:pt x="8398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04775"/>
              <a:ext cx="1238211" cy="16007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085028" y="3919356"/>
            <a:ext cx="1668071" cy="4017523"/>
            <a:chOff x="0" y="0"/>
            <a:chExt cx="439327" cy="105811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9327" cy="1058113"/>
            </a:xfrm>
            <a:custGeom>
              <a:avLst/>
              <a:gdLst/>
              <a:ahLst/>
              <a:cxnLst/>
              <a:rect l="l" t="t" r="r" b="b"/>
              <a:pathLst>
                <a:path w="439327" h="1058113">
                  <a:moveTo>
                    <a:pt x="219664" y="0"/>
                  </a:moveTo>
                  <a:lnTo>
                    <a:pt x="219664" y="0"/>
                  </a:lnTo>
                  <a:cubicBezTo>
                    <a:pt x="277922" y="0"/>
                    <a:pt x="333794" y="23143"/>
                    <a:pt x="374989" y="64338"/>
                  </a:cubicBezTo>
                  <a:cubicBezTo>
                    <a:pt x="416184" y="105533"/>
                    <a:pt x="439327" y="161405"/>
                    <a:pt x="439327" y="219664"/>
                  </a:cubicBezTo>
                  <a:lnTo>
                    <a:pt x="439327" y="838449"/>
                  </a:lnTo>
                  <a:cubicBezTo>
                    <a:pt x="439327" y="959766"/>
                    <a:pt x="340981" y="1058113"/>
                    <a:pt x="219664" y="1058113"/>
                  </a:cubicBezTo>
                  <a:lnTo>
                    <a:pt x="219664" y="1058113"/>
                  </a:lnTo>
                  <a:cubicBezTo>
                    <a:pt x="161405" y="1058113"/>
                    <a:pt x="105533" y="1034970"/>
                    <a:pt x="64338" y="993775"/>
                  </a:cubicBezTo>
                  <a:cubicBezTo>
                    <a:pt x="23143" y="952580"/>
                    <a:pt x="0" y="896708"/>
                    <a:pt x="0" y="838449"/>
                  </a:cubicBezTo>
                  <a:lnTo>
                    <a:pt x="0" y="219664"/>
                  </a:lnTo>
                  <a:cubicBezTo>
                    <a:pt x="0" y="98347"/>
                    <a:pt x="98347" y="0"/>
                    <a:pt x="2196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04775"/>
              <a:ext cx="439327" cy="11628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0" name="AutoShape 2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TextBox 6"/>
          <p:cNvSpPr txBox="1"/>
          <p:nvPr/>
        </p:nvSpPr>
        <p:spPr>
          <a:xfrm>
            <a:off x="7935970" y="1226820"/>
            <a:ext cx="241605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분석설계</a:t>
            </a:r>
          </a:p>
        </p:txBody>
      </p:sp>
      <p:sp>
        <p:nvSpPr>
          <p:cNvPr id="17" name="TextBox 5"/>
          <p:cNvSpPr txBox="1"/>
          <p:nvPr/>
        </p:nvSpPr>
        <p:spPr>
          <a:xfrm>
            <a:off x="8877933" y="393202"/>
            <a:ext cx="532131" cy="51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 smtClean="0">
                <a:solidFill>
                  <a:srgbClr val="100B7B">
                    <a:alpha val="20784"/>
                  </a:srgbClr>
                </a:solidFill>
                <a:latin typeface="DM Sans Bold" panose="020B0600000101010101" charset="0"/>
                <a:ea typeface="용이고딕-레귤러" panose="020B0600000101010101" charset="-127"/>
                <a:cs typeface="DM Sans Bold"/>
                <a:sym typeface="DM Sans Bold"/>
              </a:rPr>
              <a:t>02</a:t>
            </a:r>
            <a:endParaRPr lang="en-US" sz="3002" b="1" dirty="0">
              <a:solidFill>
                <a:srgbClr val="100B7B">
                  <a:alpha val="20784"/>
                </a:srgbClr>
              </a:solidFill>
              <a:latin typeface="DM Sans Bold" panose="020B0600000101010101" charset="0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37900" y="2854989"/>
            <a:ext cx="5386751" cy="6670900"/>
          </a:xfrm>
          <a:custGeom>
            <a:avLst/>
            <a:gdLst/>
            <a:ahLst/>
            <a:cxnLst/>
            <a:rect l="l" t="t" r="r" b="b"/>
            <a:pathLst>
              <a:path w="5386751" h="6670900">
                <a:moveTo>
                  <a:pt x="0" y="0"/>
                </a:moveTo>
                <a:lnTo>
                  <a:pt x="5386752" y="0"/>
                </a:lnTo>
                <a:lnTo>
                  <a:pt x="5386752" y="6670900"/>
                </a:lnTo>
                <a:lnTo>
                  <a:pt x="0" y="667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8591598" y="3848476"/>
            <a:ext cx="8465981" cy="430102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37900" y="9564882"/>
            <a:ext cx="2775843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메인페이지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91598" y="8206647"/>
            <a:ext cx="2933321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서브페이지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7900" y="2311429"/>
            <a:ext cx="280451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프로토타이핑(피그마)</a:t>
            </a:r>
          </a:p>
        </p:txBody>
      </p:sp>
      <p:sp>
        <p:nvSpPr>
          <p:cNvPr id="10" name="AutoShape 2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6"/>
          <p:cNvSpPr txBox="1"/>
          <p:nvPr/>
        </p:nvSpPr>
        <p:spPr>
          <a:xfrm>
            <a:off x="7935970" y="1226820"/>
            <a:ext cx="241605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분석설계</a:t>
            </a:r>
          </a:p>
        </p:txBody>
      </p:sp>
      <p:sp>
        <p:nvSpPr>
          <p:cNvPr id="13" name="TextBox 5"/>
          <p:cNvSpPr txBox="1"/>
          <p:nvPr/>
        </p:nvSpPr>
        <p:spPr>
          <a:xfrm>
            <a:off x="8877933" y="393202"/>
            <a:ext cx="532131" cy="51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 smtClean="0">
                <a:solidFill>
                  <a:srgbClr val="100B7B">
                    <a:alpha val="20784"/>
                  </a:srgbClr>
                </a:solidFill>
                <a:latin typeface="DM Sans Bold" panose="020B0600000101010101" charset="0"/>
                <a:ea typeface="용이고딕-레귤러" panose="020B0600000101010101" charset="-127"/>
                <a:cs typeface="DM Sans Bold"/>
                <a:sym typeface="DM Sans Bold"/>
              </a:rPr>
              <a:t>02</a:t>
            </a:r>
            <a:endParaRPr lang="en-US" sz="3002" b="1" dirty="0">
              <a:solidFill>
                <a:srgbClr val="100B7B">
                  <a:alpha val="20784"/>
                </a:srgbClr>
              </a:solidFill>
              <a:latin typeface="DM Sans Bold" panose="020B0600000101010101" charset="0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87639" y="3024840"/>
            <a:ext cx="11116243" cy="6100038"/>
          </a:xfrm>
          <a:custGeom>
            <a:avLst/>
            <a:gdLst/>
            <a:ahLst/>
            <a:cxnLst/>
            <a:rect l="l" t="t" r="r" b="b"/>
            <a:pathLst>
              <a:path w="11116243" h="6100038">
                <a:moveTo>
                  <a:pt x="0" y="0"/>
                </a:moveTo>
                <a:lnTo>
                  <a:pt x="11116243" y="0"/>
                </a:lnTo>
                <a:lnTo>
                  <a:pt x="11116243" y="6100038"/>
                </a:lnTo>
                <a:lnTo>
                  <a:pt x="0" y="6100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87639" y="9201150"/>
            <a:ext cx="3679567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프로젝트 계획서 - 기능정의 및 일정시트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87639" y="2443180"/>
            <a:ext cx="274776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프로젝트 계획서 작성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89153" y="5052623"/>
            <a:ext cx="5105696" cy="1873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29"/>
              </a:lnSpc>
            </a:pPr>
            <a:r>
              <a:rPr lang="en-US" sz="2793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기능 및 요구사항 /시작 ~ 종료일 / 진행기간 / 진행률 / 담당자 입력하여 프로젝트 전체일정 관리</a:t>
            </a:r>
          </a:p>
        </p:txBody>
      </p:sp>
      <p:sp>
        <p:nvSpPr>
          <p:cNvPr id="9" name="AutoShape 2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6"/>
          <p:cNvSpPr txBox="1"/>
          <p:nvPr/>
        </p:nvSpPr>
        <p:spPr>
          <a:xfrm>
            <a:off x="7935970" y="1226820"/>
            <a:ext cx="241605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분석설계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8877933" y="393202"/>
            <a:ext cx="532131" cy="51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 smtClean="0">
                <a:solidFill>
                  <a:srgbClr val="100B7B">
                    <a:alpha val="20784"/>
                  </a:srgbClr>
                </a:solidFill>
                <a:latin typeface="DM Sans Bold" panose="020B0600000101010101" charset="0"/>
                <a:ea typeface="용이고딕-레귤러" panose="020B0600000101010101" charset="-127"/>
                <a:cs typeface="DM Sans Bold"/>
                <a:sym typeface="DM Sans Bold"/>
              </a:rPr>
              <a:t>02</a:t>
            </a:r>
            <a:endParaRPr lang="en-US" sz="3002" b="1" dirty="0">
              <a:solidFill>
                <a:srgbClr val="100B7B">
                  <a:alpha val="20784"/>
                </a:srgbClr>
              </a:solidFill>
              <a:latin typeface="DM Sans Bold" panose="020B0600000101010101" charset="0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350789" y="3034876"/>
            <a:ext cx="4521386" cy="6356958"/>
          </a:xfrm>
          <a:custGeom>
            <a:avLst/>
            <a:gdLst/>
            <a:ahLst/>
            <a:cxnLst/>
            <a:rect l="l" t="t" r="r" b="b"/>
            <a:pathLst>
              <a:path w="4521386" h="6356958">
                <a:moveTo>
                  <a:pt x="0" y="0"/>
                </a:moveTo>
                <a:lnTo>
                  <a:pt x="4521387" y="0"/>
                </a:lnTo>
                <a:lnTo>
                  <a:pt x="4521387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034876"/>
            <a:ext cx="9797328" cy="4923157"/>
          </a:xfrm>
          <a:custGeom>
            <a:avLst/>
            <a:gdLst/>
            <a:ahLst/>
            <a:cxnLst/>
            <a:rect l="l" t="t" r="r" b="b"/>
            <a:pathLst>
              <a:path w="9797328" h="4923157">
                <a:moveTo>
                  <a:pt x="0" y="0"/>
                </a:moveTo>
                <a:lnTo>
                  <a:pt x="9797328" y="0"/>
                </a:lnTo>
                <a:lnTo>
                  <a:pt x="9797328" y="4923158"/>
                </a:lnTo>
                <a:lnTo>
                  <a:pt x="0" y="4923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8005659"/>
            <a:ext cx="3679567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프로젝트 계획서 - 상세 진행내용 시트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50789" y="9405885"/>
            <a:ext cx="3894730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Google Drive - 날짜별 프로젝트 계획서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443109"/>
            <a:ext cx="4026396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100B7B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상세 업무내용 기록 및 일정관리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1038" y="8614198"/>
            <a:ext cx="7669009" cy="113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9"/>
              </a:lnSpc>
            </a:pPr>
            <a:r>
              <a:rPr lang="en-US" sz="2593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일일 업무내용 / 질문&amp;피드백 / 익일To-do / 특이사항을 </a:t>
            </a:r>
          </a:p>
          <a:p>
            <a:pPr marL="0" lvl="0" indent="0" algn="l">
              <a:lnSpc>
                <a:spcPts val="4669"/>
              </a:lnSpc>
            </a:pPr>
            <a:r>
              <a:rPr lang="en-US" sz="2593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매일 업데이트하여 팀 내 현황 공유 , 필요시 소통 진행</a:t>
            </a:r>
          </a:p>
        </p:txBody>
      </p:sp>
      <p:sp>
        <p:nvSpPr>
          <p:cNvPr id="11" name="AutoShape 2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6"/>
          <p:cNvSpPr txBox="1"/>
          <p:nvPr/>
        </p:nvSpPr>
        <p:spPr>
          <a:xfrm>
            <a:off x="7935970" y="1226820"/>
            <a:ext cx="241605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분석설계</a:t>
            </a:r>
          </a:p>
        </p:txBody>
      </p:sp>
      <p:sp>
        <p:nvSpPr>
          <p:cNvPr id="14" name="TextBox 5"/>
          <p:cNvSpPr txBox="1"/>
          <p:nvPr/>
        </p:nvSpPr>
        <p:spPr>
          <a:xfrm>
            <a:off x="8877933" y="393202"/>
            <a:ext cx="532131" cy="51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 smtClean="0">
                <a:solidFill>
                  <a:srgbClr val="100B7B">
                    <a:alpha val="20784"/>
                  </a:srgbClr>
                </a:solidFill>
                <a:latin typeface="DM Sans Bold" panose="020B0600000101010101" charset="0"/>
                <a:ea typeface="용이고딕-레귤러" panose="020B0600000101010101" charset="-127"/>
                <a:cs typeface="DM Sans Bold"/>
                <a:sym typeface="DM Sans Bold"/>
              </a:rPr>
              <a:t>02</a:t>
            </a:r>
            <a:endParaRPr lang="en-US" sz="3002" b="1" dirty="0">
              <a:solidFill>
                <a:srgbClr val="100B7B">
                  <a:alpha val="20784"/>
                </a:srgbClr>
              </a:solidFill>
              <a:latin typeface="DM Sans Bold" panose="020B0600000101010101" charset="0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2689332"/>
            <a:ext cx="3781532" cy="6791047"/>
            <a:chOff x="0" y="0"/>
            <a:chExt cx="995959" cy="17885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95959" cy="1788589"/>
            </a:xfrm>
            <a:custGeom>
              <a:avLst/>
              <a:gdLst/>
              <a:ahLst/>
              <a:cxnLst/>
              <a:rect l="l" t="t" r="r" b="b"/>
              <a:pathLst>
                <a:path w="995959" h="1788589">
                  <a:moveTo>
                    <a:pt x="104412" y="0"/>
                  </a:moveTo>
                  <a:lnTo>
                    <a:pt x="891547" y="0"/>
                  </a:lnTo>
                  <a:cubicBezTo>
                    <a:pt x="949212" y="0"/>
                    <a:pt x="995959" y="46747"/>
                    <a:pt x="995959" y="104412"/>
                  </a:cubicBezTo>
                  <a:lnTo>
                    <a:pt x="995959" y="1684176"/>
                  </a:lnTo>
                  <a:cubicBezTo>
                    <a:pt x="995959" y="1741842"/>
                    <a:pt x="949212" y="1788589"/>
                    <a:pt x="891547" y="1788589"/>
                  </a:cubicBezTo>
                  <a:lnTo>
                    <a:pt x="104412" y="1788589"/>
                  </a:lnTo>
                  <a:cubicBezTo>
                    <a:pt x="76720" y="1788589"/>
                    <a:pt x="50163" y="1777588"/>
                    <a:pt x="30582" y="1758007"/>
                  </a:cubicBezTo>
                  <a:cubicBezTo>
                    <a:pt x="11001" y="1738426"/>
                    <a:pt x="0" y="1711868"/>
                    <a:pt x="0" y="1684176"/>
                  </a:cubicBezTo>
                  <a:lnTo>
                    <a:pt x="0" y="104412"/>
                  </a:lnTo>
                  <a:cubicBezTo>
                    <a:pt x="0" y="76720"/>
                    <a:pt x="11001" y="50163"/>
                    <a:pt x="30582" y="30582"/>
                  </a:cubicBezTo>
                  <a:cubicBezTo>
                    <a:pt x="50163" y="11001"/>
                    <a:pt x="76720" y="0"/>
                    <a:pt x="104412" y="0"/>
                  </a:cubicBezTo>
                  <a:close/>
                </a:path>
              </a:pathLst>
            </a:custGeom>
            <a:solidFill>
              <a:srgbClr val="100B7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995959" cy="1864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761614" y="2166894"/>
            <a:ext cx="10410655" cy="7313485"/>
          </a:xfrm>
          <a:custGeom>
            <a:avLst/>
            <a:gdLst/>
            <a:ahLst/>
            <a:cxnLst/>
            <a:rect l="l" t="t" r="r" b="b"/>
            <a:pathLst>
              <a:path w="10410655" h="7313485">
                <a:moveTo>
                  <a:pt x="0" y="0"/>
                </a:moveTo>
                <a:lnTo>
                  <a:pt x="10410655" y="0"/>
                </a:lnTo>
                <a:lnTo>
                  <a:pt x="10410655" y="7313485"/>
                </a:lnTo>
                <a:lnTo>
                  <a:pt x="0" y="7313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761614" y="2051523"/>
            <a:ext cx="10410655" cy="777775"/>
            <a:chOff x="0" y="0"/>
            <a:chExt cx="2741901" cy="2048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41901" cy="204846"/>
            </a:xfrm>
            <a:custGeom>
              <a:avLst/>
              <a:gdLst/>
              <a:ahLst/>
              <a:cxnLst/>
              <a:rect l="l" t="t" r="r" b="b"/>
              <a:pathLst>
                <a:path w="2741901" h="204846">
                  <a:moveTo>
                    <a:pt x="37926" y="0"/>
                  </a:moveTo>
                  <a:lnTo>
                    <a:pt x="2703974" y="0"/>
                  </a:lnTo>
                  <a:cubicBezTo>
                    <a:pt x="2714033" y="0"/>
                    <a:pt x="2723680" y="3996"/>
                    <a:pt x="2730792" y="11108"/>
                  </a:cubicBezTo>
                  <a:cubicBezTo>
                    <a:pt x="2737905" y="18221"/>
                    <a:pt x="2741901" y="27868"/>
                    <a:pt x="2741901" y="37926"/>
                  </a:cubicBezTo>
                  <a:lnTo>
                    <a:pt x="2741901" y="166920"/>
                  </a:lnTo>
                  <a:cubicBezTo>
                    <a:pt x="2741901" y="176978"/>
                    <a:pt x="2737905" y="186625"/>
                    <a:pt x="2730792" y="193738"/>
                  </a:cubicBezTo>
                  <a:cubicBezTo>
                    <a:pt x="2723680" y="200850"/>
                    <a:pt x="2714033" y="204846"/>
                    <a:pt x="2703974" y="204846"/>
                  </a:cubicBezTo>
                  <a:lnTo>
                    <a:pt x="37926" y="204846"/>
                  </a:lnTo>
                  <a:cubicBezTo>
                    <a:pt x="27868" y="204846"/>
                    <a:pt x="18221" y="200850"/>
                    <a:pt x="11108" y="193738"/>
                  </a:cubicBezTo>
                  <a:cubicBezTo>
                    <a:pt x="3996" y="186625"/>
                    <a:pt x="0" y="176978"/>
                    <a:pt x="0" y="166920"/>
                  </a:cubicBezTo>
                  <a:lnTo>
                    <a:pt x="0" y="37926"/>
                  </a:lnTo>
                  <a:cubicBezTo>
                    <a:pt x="0" y="27868"/>
                    <a:pt x="3996" y="18221"/>
                    <a:pt x="11108" y="11108"/>
                  </a:cubicBezTo>
                  <a:cubicBezTo>
                    <a:pt x="18221" y="3996"/>
                    <a:pt x="27868" y="0"/>
                    <a:pt x="379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04775"/>
              <a:ext cx="2741901" cy="30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761614" y="7823892"/>
            <a:ext cx="10410655" cy="1656487"/>
            <a:chOff x="0" y="0"/>
            <a:chExt cx="2741901" cy="4362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41901" cy="436276"/>
            </a:xfrm>
            <a:custGeom>
              <a:avLst/>
              <a:gdLst/>
              <a:ahLst/>
              <a:cxnLst/>
              <a:rect l="l" t="t" r="r" b="b"/>
              <a:pathLst>
                <a:path w="2741901" h="436276">
                  <a:moveTo>
                    <a:pt x="37926" y="0"/>
                  </a:moveTo>
                  <a:lnTo>
                    <a:pt x="2703974" y="0"/>
                  </a:lnTo>
                  <a:cubicBezTo>
                    <a:pt x="2714033" y="0"/>
                    <a:pt x="2723680" y="3996"/>
                    <a:pt x="2730792" y="11108"/>
                  </a:cubicBezTo>
                  <a:cubicBezTo>
                    <a:pt x="2737905" y="18221"/>
                    <a:pt x="2741901" y="27868"/>
                    <a:pt x="2741901" y="37926"/>
                  </a:cubicBezTo>
                  <a:lnTo>
                    <a:pt x="2741901" y="398350"/>
                  </a:lnTo>
                  <a:cubicBezTo>
                    <a:pt x="2741901" y="408409"/>
                    <a:pt x="2737905" y="418055"/>
                    <a:pt x="2730792" y="425168"/>
                  </a:cubicBezTo>
                  <a:cubicBezTo>
                    <a:pt x="2723680" y="432281"/>
                    <a:pt x="2714033" y="436276"/>
                    <a:pt x="2703974" y="436276"/>
                  </a:cubicBezTo>
                  <a:lnTo>
                    <a:pt x="37926" y="436276"/>
                  </a:lnTo>
                  <a:cubicBezTo>
                    <a:pt x="27868" y="436276"/>
                    <a:pt x="18221" y="432281"/>
                    <a:pt x="11108" y="425168"/>
                  </a:cubicBezTo>
                  <a:cubicBezTo>
                    <a:pt x="3996" y="418055"/>
                    <a:pt x="0" y="408409"/>
                    <a:pt x="0" y="398350"/>
                  </a:cubicBezTo>
                  <a:lnTo>
                    <a:pt x="0" y="37926"/>
                  </a:lnTo>
                  <a:cubicBezTo>
                    <a:pt x="0" y="27868"/>
                    <a:pt x="3996" y="18221"/>
                    <a:pt x="11108" y="11108"/>
                  </a:cubicBezTo>
                  <a:cubicBezTo>
                    <a:pt x="18221" y="3996"/>
                    <a:pt x="27868" y="0"/>
                    <a:pt x="379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04775"/>
              <a:ext cx="2741901" cy="541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000174" y="2107113"/>
            <a:ext cx="582219" cy="582219"/>
            <a:chOff x="0" y="0"/>
            <a:chExt cx="406400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4064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용이고딕-레귤러"/>
                  <a:ea typeface="용이고딕-레귤러"/>
                  <a:cs typeface="용이고딕-레귤러"/>
                  <a:sym typeface="용이고딕-레귤러"/>
                </a:rPr>
                <a:t>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000174" y="8361026"/>
            <a:ext cx="582219" cy="582219"/>
            <a:chOff x="0" y="0"/>
            <a:chExt cx="406400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4064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용이고딕-레귤러"/>
                  <a:ea typeface="용이고딕-레귤러"/>
                  <a:cs typeface="용이고딕-레귤러"/>
                  <a:sym typeface="용이고딕-레귤러"/>
                </a:rPr>
                <a:t>1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761614" y="2829298"/>
            <a:ext cx="10410655" cy="4937445"/>
            <a:chOff x="0" y="0"/>
            <a:chExt cx="2741901" cy="130039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41901" cy="1300397"/>
            </a:xfrm>
            <a:custGeom>
              <a:avLst/>
              <a:gdLst/>
              <a:ahLst/>
              <a:cxnLst/>
              <a:rect l="l" t="t" r="r" b="b"/>
              <a:pathLst>
                <a:path w="2741901" h="1300397">
                  <a:moveTo>
                    <a:pt x="37926" y="0"/>
                  </a:moveTo>
                  <a:lnTo>
                    <a:pt x="2703974" y="0"/>
                  </a:lnTo>
                  <a:cubicBezTo>
                    <a:pt x="2714033" y="0"/>
                    <a:pt x="2723680" y="3996"/>
                    <a:pt x="2730792" y="11108"/>
                  </a:cubicBezTo>
                  <a:cubicBezTo>
                    <a:pt x="2737905" y="18221"/>
                    <a:pt x="2741901" y="27868"/>
                    <a:pt x="2741901" y="37926"/>
                  </a:cubicBezTo>
                  <a:lnTo>
                    <a:pt x="2741901" y="1262471"/>
                  </a:lnTo>
                  <a:cubicBezTo>
                    <a:pt x="2741901" y="1272529"/>
                    <a:pt x="2737905" y="1282176"/>
                    <a:pt x="2730792" y="1289289"/>
                  </a:cubicBezTo>
                  <a:cubicBezTo>
                    <a:pt x="2723680" y="1296401"/>
                    <a:pt x="2714033" y="1300397"/>
                    <a:pt x="2703974" y="1300397"/>
                  </a:cubicBezTo>
                  <a:lnTo>
                    <a:pt x="37926" y="1300397"/>
                  </a:lnTo>
                  <a:cubicBezTo>
                    <a:pt x="27868" y="1300397"/>
                    <a:pt x="18221" y="1296401"/>
                    <a:pt x="11108" y="1289289"/>
                  </a:cubicBezTo>
                  <a:cubicBezTo>
                    <a:pt x="3996" y="1282176"/>
                    <a:pt x="0" y="1272529"/>
                    <a:pt x="0" y="1262471"/>
                  </a:cubicBezTo>
                  <a:lnTo>
                    <a:pt x="0" y="37926"/>
                  </a:lnTo>
                  <a:cubicBezTo>
                    <a:pt x="0" y="27868"/>
                    <a:pt x="3996" y="18221"/>
                    <a:pt x="11108" y="11108"/>
                  </a:cubicBezTo>
                  <a:cubicBezTo>
                    <a:pt x="18221" y="3996"/>
                    <a:pt x="27868" y="0"/>
                    <a:pt x="379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104775"/>
              <a:ext cx="2741901" cy="1405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193654" y="2829298"/>
            <a:ext cx="697817" cy="703832"/>
            <a:chOff x="0" y="0"/>
            <a:chExt cx="183787" cy="18537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83787" cy="185371"/>
            </a:xfrm>
            <a:custGeom>
              <a:avLst/>
              <a:gdLst/>
              <a:ahLst/>
              <a:cxnLst/>
              <a:rect l="l" t="t" r="r" b="b"/>
              <a:pathLst>
                <a:path w="183787" h="185371">
                  <a:moveTo>
                    <a:pt x="91894" y="0"/>
                  </a:moveTo>
                  <a:lnTo>
                    <a:pt x="91894" y="0"/>
                  </a:lnTo>
                  <a:cubicBezTo>
                    <a:pt x="142645" y="0"/>
                    <a:pt x="183787" y="41142"/>
                    <a:pt x="183787" y="91894"/>
                  </a:cubicBezTo>
                  <a:lnTo>
                    <a:pt x="183787" y="93478"/>
                  </a:lnTo>
                  <a:cubicBezTo>
                    <a:pt x="183787" y="144229"/>
                    <a:pt x="142645" y="185371"/>
                    <a:pt x="91894" y="185371"/>
                  </a:cubicBezTo>
                  <a:lnTo>
                    <a:pt x="91894" y="185371"/>
                  </a:lnTo>
                  <a:cubicBezTo>
                    <a:pt x="41142" y="185371"/>
                    <a:pt x="0" y="144229"/>
                    <a:pt x="0" y="93478"/>
                  </a:cubicBezTo>
                  <a:lnTo>
                    <a:pt x="0" y="91894"/>
                  </a:lnTo>
                  <a:cubicBezTo>
                    <a:pt x="0" y="41142"/>
                    <a:pt x="41142" y="0"/>
                    <a:pt x="918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104775"/>
              <a:ext cx="183787" cy="29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000174" y="4852390"/>
            <a:ext cx="582219" cy="582219"/>
            <a:chOff x="0" y="0"/>
            <a:chExt cx="406400" cy="406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4064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용이고딕-레귤러"/>
                  <a:ea typeface="용이고딕-레귤러"/>
                  <a:cs typeface="용이고딕-레귤러"/>
                  <a:sym typeface="용이고딕-레귤러"/>
                </a:rPr>
                <a:t>2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891471" y="2866989"/>
            <a:ext cx="582219" cy="582219"/>
            <a:chOff x="0" y="0"/>
            <a:chExt cx="406400" cy="406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4064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용이고딕-레귤러"/>
                  <a:ea typeface="용이고딕-레귤러"/>
                  <a:cs typeface="용이고딕-레귤러"/>
                  <a:sym typeface="용이고딕-레귤러"/>
                </a:rPr>
                <a:t>1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8853232" y="372259"/>
            <a:ext cx="514861" cy="51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>
                <a:solidFill>
                  <a:srgbClr val="100B7B">
                    <a:alpha val="20784"/>
                  </a:srgbClr>
                </a:solidFill>
                <a:latin typeface="DM Sans Bold" panose="020B0600000101010101" charset="0"/>
                <a:ea typeface="용이고딕-레귤러" panose="020B0600000101010101" charset="-127"/>
                <a:cs typeface="DM Sans Bold"/>
                <a:sym typeface="DM Sans Bold"/>
              </a:rPr>
              <a:t>03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883626" y="1226820"/>
            <a:ext cx="4410518" cy="83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구현화면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 lang="en-US" sz="2400" b="1">
              <a:solidFill>
                <a:srgbClr val="100B7B"/>
              </a:solidFill>
              <a:latin typeface="용이고딕-레귤러" panose="020B0600000101010101" charset="-127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121216" y="2119269"/>
            <a:ext cx="1003595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TO-BE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48324" y="2119269"/>
            <a:ext cx="87263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MAIN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81713" y="3315750"/>
            <a:ext cx="3475507" cy="5528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3"/>
              </a:lnSpc>
            </a:pPr>
            <a:r>
              <a:rPr lang="en-US" sz="15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컨텐츠 데이터</a:t>
            </a:r>
          </a:p>
          <a:p>
            <a:pPr algn="l">
              <a:lnSpc>
                <a:spcPts val="1823"/>
              </a:lnSpc>
            </a:pPr>
            <a:r>
              <a:rPr lang="en-US" sz="13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행성별 JSON 데이터를 JavaScript 에서 fetch함수를 사용해 불러온 후, 변환된 데이터를 forEach 메서드로 HTML에 출력</a:t>
            </a:r>
          </a:p>
          <a:p>
            <a:pPr algn="l">
              <a:lnSpc>
                <a:spcPts val="2103"/>
              </a:lnSpc>
            </a:pPr>
            <a:endParaRPr lang="en-US" sz="1302">
              <a:solidFill>
                <a:srgbClr val="FFFFFF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algn="l">
              <a:lnSpc>
                <a:spcPts val="2103"/>
              </a:lnSpc>
            </a:pPr>
            <a:r>
              <a:rPr lang="en-US" sz="15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I</a:t>
            </a:r>
            <a:r>
              <a:rPr lang="en-US" sz="1502" b="1">
                <a:solidFill>
                  <a:srgbClr val="FFFFFF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nc (공통요소)</a:t>
            </a:r>
          </a:p>
          <a:p>
            <a:pPr algn="l">
              <a:lnSpc>
                <a:spcPts val="1683"/>
              </a:lnSpc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header</a:t>
            </a:r>
          </a:p>
          <a:p>
            <a:pPr marL="259550" lvl="1" indent="-129775" algn="l">
              <a:lnSpc>
                <a:spcPts val="1683"/>
              </a:lnSpc>
              <a:buFont typeface="Arial"/>
              <a:buChar char="•"/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 스크롤 시 헤더의 위치 이동</a:t>
            </a:r>
          </a:p>
          <a:p>
            <a:pPr marL="259550" lvl="1" indent="-129775" algn="l">
              <a:lnSpc>
                <a:spcPts val="1683"/>
              </a:lnSpc>
              <a:buFont typeface="Arial"/>
              <a:buChar char="•"/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 호버 시 헤더 배경색 변경</a:t>
            </a:r>
          </a:p>
          <a:p>
            <a:pPr marL="259550" lvl="1" indent="-129775" algn="l">
              <a:lnSpc>
                <a:spcPts val="1683"/>
              </a:lnSpc>
              <a:buFont typeface="Arial"/>
              <a:buChar char="•"/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 버튼 클릭시 서브 페이지로 연결</a:t>
            </a:r>
          </a:p>
          <a:p>
            <a:pPr algn="l">
              <a:lnSpc>
                <a:spcPts val="1683"/>
              </a:lnSpc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cursor</a:t>
            </a:r>
          </a:p>
          <a:p>
            <a:pPr marL="259550" lvl="1" indent="-129775" algn="l">
              <a:lnSpc>
                <a:spcPts val="1683"/>
              </a:lnSpc>
              <a:buFont typeface="Arial"/>
              <a:buChar char="•"/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 행성 모양 기본 커서</a:t>
            </a:r>
          </a:p>
          <a:p>
            <a:pPr marL="259550" lvl="1" indent="-129775" algn="l">
              <a:lnSpc>
                <a:spcPts val="1683"/>
              </a:lnSpc>
              <a:buFont typeface="Arial"/>
              <a:buChar char="•"/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 우주인 이미지가 커서를 따라다닌다.</a:t>
            </a:r>
          </a:p>
          <a:p>
            <a:pPr algn="l">
              <a:lnSpc>
                <a:spcPts val="1683"/>
              </a:lnSpc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footer</a:t>
            </a:r>
          </a:p>
          <a:p>
            <a:pPr marL="259550" lvl="1" indent="-129775" algn="l">
              <a:lnSpc>
                <a:spcPts val="1683"/>
              </a:lnSpc>
              <a:buFont typeface="Arial"/>
              <a:buChar char="•"/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 사이트 맵 등의 정보와 sns 링크를 알려준다.</a:t>
            </a:r>
          </a:p>
          <a:p>
            <a:pPr algn="l">
              <a:lnSpc>
                <a:spcPts val="1683"/>
              </a:lnSpc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</a:p>
          <a:p>
            <a:pPr algn="l">
              <a:lnSpc>
                <a:spcPts val="2103"/>
              </a:lnSpc>
            </a:pPr>
            <a:r>
              <a:rPr lang="en-US" sz="15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M</a:t>
            </a:r>
            <a:r>
              <a:rPr lang="en-US" sz="1502" b="1">
                <a:solidFill>
                  <a:srgbClr val="FFFFFF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ain</a:t>
            </a:r>
          </a:p>
          <a:p>
            <a:pPr algn="l">
              <a:lnSpc>
                <a:spcPts val="1683"/>
              </a:lnSpc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행성</a:t>
            </a:r>
          </a:p>
          <a:p>
            <a:pPr marL="259550" lvl="1" indent="-129775" algn="l">
              <a:lnSpc>
                <a:spcPts val="1683"/>
              </a:lnSpc>
              <a:buFont typeface="Arial"/>
              <a:buChar char="•"/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 swiper를 이용하여 섹션간 전환을 한다.</a:t>
            </a:r>
          </a:p>
          <a:p>
            <a:pPr marL="259550" lvl="1" indent="-129775" algn="l">
              <a:lnSpc>
                <a:spcPts val="1683"/>
              </a:lnSpc>
              <a:buFont typeface="Arial"/>
              <a:buChar char="•"/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 각 행성의 맞는 이름과 기본 정보를 알려준다.</a:t>
            </a:r>
          </a:p>
          <a:p>
            <a:pPr marL="259550" lvl="1" indent="-129775" algn="l">
              <a:lnSpc>
                <a:spcPts val="1683"/>
              </a:lnSpc>
              <a:buFont typeface="Arial"/>
              <a:buChar char="•"/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 양옆 다음 슬라이드의 요소를 노출 시켜 힌트를 줌</a:t>
            </a:r>
          </a:p>
          <a:p>
            <a:pPr algn="l">
              <a:lnSpc>
                <a:spcPts val="1683"/>
              </a:lnSpc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 3D 모델링</a:t>
            </a:r>
          </a:p>
          <a:p>
            <a:pPr marL="259550" lvl="1" indent="-129775" algn="l">
              <a:lnSpc>
                <a:spcPts val="1683"/>
              </a:lnSpc>
              <a:buFont typeface="Arial"/>
              <a:buChar char="•"/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 각 행성에 마우스 오버 시, 클릭 버튼이 등장</a:t>
            </a:r>
          </a:p>
          <a:p>
            <a:pPr marL="259550" lvl="1" indent="-129775" algn="l">
              <a:lnSpc>
                <a:spcPts val="1683"/>
              </a:lnSpc>
              <a:buFont typeface="Arial"/>
              <a:buChar char="•"/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 클릭시, 모달창이 나와 각 행성의 3D을 표시</a:t>
            </a:r>
          </a:p>
          <a:p>
            <a:pPr marL="259550" lvl="1" indent="-129775" algn="l">
              <a:lnSpc>
                <a:spcPts val="1683"/>
              </a:lnSpc>
              <a:buFont typeface="Arial"/>
              <a:buChar char="•"/>
            </a:pPr>
            <a:r>
              <a:rPr lang="en-US" sz="1202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 threeJS 라이브러리를 사용하여 3D 모델링의 회전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89332"/>
            <a:ext cx="3781532" cy="7371074"/>
            <a:chOff x="0" y="0"/>
            <a:chExt cx="995959" cy="19413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5959" cy="1941353"/>
            </a:xfrm>
            <a:custGeom>
              <a:avLst/>
              <a:gdLst/>
              <a:ahLst/>
              <a:cxnLst/>
              <a:rect l="l" t="t" r="r" b="b"/>
              <a:pathLst>
                <a:path w="995959" h="1941353">
                  <a:moveTo>
                    <a:pt x="104412" y="0"/>
                  </a:moveTo>
                  <a:lnTo>
                    <a:pt x="891547" y="0"/>
                  </a:lnTo>
                  <a:cubicBezTo>
                    <a:pt x="949212" y="0"/>
                    <a:pt x="995959" y="46747"/>
                    <a:pt x="995959" y="104412"/>
                  </a:cubicBezTo>
                  <a:lnTo>
                    <a:pt x="995959" y="1836941"/>
                  </a:lnTo>
                  <a:cubicBezTo>
                    <a:pt x="995959" y="1864633"/>
                    <a:pt x="984959" y="1891190"/>
                    <a:pt x="965378" y="1910771"/>
                  </a:cubicBezTo>
                  <a:cubicBezTo>
                    <a:pt x="945796" y="1930352"/>
                    <a:pt x="919239" y="1941353"/>
                    <a:pt x="891547" y="1941353"/>
                  </a:cubicBezTo>
                  <a:lnTo>
                    <a:pt x="104412" y="1941353"/>
                  </a:lnTo>
                  <a:cubicBezTo>
                    <a:pt x="46747" y="1941353"/>
                    <a:pt x="0" y="1894606"/>
                    <a:pt x="0" y="1836941"/>
                  </a:cubicBezTo>
                  <a:lnTo>
                    <a:pt x="0" y="104412"/>
                  </a:lnTo>
                  <a:cubicBezTo>
                    <a:pt x="0" y="76720"/>
                    <a:pt x="11001" y="50163"/>
                    <a:pt x="30582" y="30582"/>
                  </a:cubicBezTo>
                  <a:cubicBezTo>
                    <a:pt x="50163" y="11001"/>
                    <a:pt x="76720" y="0"/>
                    <a:pt x="104412" y="0"/>
                  </a:cubicBezTo>
                  <a:close/>
                </a:path>
              </a:pathLst>
            </a:custGeom>
            <a:solidFill>
              <a:srgbClr val="100B7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995959" cy="2017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519298" y="2166894"/>
            <a:ext cx="7923224" cy="3941804"/>
          </a:xfrm>
          <a:custGeom>
            <a:avLst/>
            <a:gdLst/>
            <a:ahLst/>
            <a:cxnLst/>
            <a:rect l="l" t="t" r="r" b="b"/>
            <a:pathLst>
              <a:path w="7923224" h="3941804">
                <a:moveTo>
                  <a:pt x="0" y="0"/>
                </a:moveTo>
                <a:lnTo>
                  <a:pt x="7923224" y="0"/>
                </a:lnTo>
                <a:lnTo>
                  <a:pt x="7923224" y="3941804"/>
                </a:lnTo>
                <a:lnTo>
                  <a:pt x="0" y="3941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377709" y="3286810"/>
            <a:ext cx="5064813" cy="1448819"/>
            <a:chOff x="0" y="0"/>
            <a:chExt cx="1333943" cy="38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33943" cy="381582"/>
            </a:xfrm>
            <a:custGeom>
              <a:avLst/>
              <a:gdLst/>
              <a:ahLst/>
              <a:cxnLst/>
              <a:rect l="l" t="t" r="r" b="b"/>
              <a:pathLst>
                <a:path w="1333943" h="381582">
                  <a:moveTo>
                    <a:pt x="77957" y="0"/>
                  </a:moveTo>
                  <a:lnTo>
                    <a:pt x="1255986" y="0"/>
                  </a:lnTo>
                  <a:cubicBezTo>
                    <a:pt x="1299040" y="0"/>
                    <a:pt x="1333943" y="34903"/>
                    <a:pt x="1333943" y="77957"/>
                  </a:cubicBezTo>
                  <a:lnTo>
                    <a:pt x="1333943" y="303625"/>
                  </a:lnTo>
                  <a:cubicBezTo>
                    <a:pt x="1333943" y="324300"/>
                    <a:pt x="1325729" y="344129"/>
                    <a:pt x="1311110" y="358749"/>
                  </a:cubicBezTo>
                  <a:cubicBezTo>
                    <a:pt x="1296490" y="373369"/>
                    <a:pt x="1276661" y="381582"/>
                    <a:pt x="1255986" y="381582"/>
                  </a:cubicBezTo>
                  <a:lnTo>
                    <a:pt x="77957" y="381582"/>
                  </a:lnTo>
                  <a:cubicBezTo>
                    <a:pt x="57282" y="381582"/>
                    <a:pt x="37453" y="373369"/>
                    <a:pt x="22833" y="358749"/>
                  </a:cubicBezTo>
                  <a:cubicBezTo>
                    <a:pt x="8213" y="344129"/>
                    <a:pt x="0" y="324300"/>
                    <a:pt x="0" y="303625"/>
                  </a:cubicBezTo>
                  <a:lnTo>
                    <a:pt x="0" y="77957"/>
                  </a:lnTo>
                  <a:cubicBezTo>
                    <a:pt x="0" y="57282"/>
                    <a:pt x="8213" y="37453"/>
                    <a:pt x="22833" y="22833"/>
                  </a:cubicBezTo>
                  <a:cubicBezTo>
                    <a:pt x="37453" y="8213"/>
                    <a:pt x="57282" y="0"/>
                    <a:pt x="7795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1333943" cy="486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456759" y="2886961"/>
            <a:ext cx="396472" cy="396472"/>
            <a:chOff x="0" y="0"/>
            <a:chExt cx="406400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4064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용이고딕-레귤러"/>
                  <a:ea typeface="용이고딕-레귤러"/>
                  <a:cs typeface="용이고딕-레귤러"/>
                  <a:sym typeface="용이고딕-레귤러"/>
                </a:rPr>
                <a:t>2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390711" y="3391421"/>
            <a:ext cx="1764387" cy="1710320"/>
            <a:chOff x="0" y="0"/>
            <a:chExt cx="464695" cy="45045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64695" cy="450455"/>
            </a:xfrm>
            <a:custGeom>
              <a:avLst/>
              <a:gdLst/>
              <a:ahLst/>
              <a:cxnLst/>
              <a:rect l="l" t="t" r="r" b="b"/>
              <a:pathLst>
                <a:path w="464695" h="450455">
                  <a:moveTo>
                    <a:pt x="223782" y="0"/>
                  </a:moveTo>
                  <a:lnTo>
                    <a:pt x="240913" y="0"/>
                  </a:lnTo>
                  <a:cubicBezTo>
                    <a:pt x="364504" y="0"/>
                    <a:pt x="464695" y="100191"/>
                    <a:pt x="464695" y="223782"/>
                  </a:cubicBezTo>
                  <a:lnTo>
                    <a:pt x="464695" y="226673"/>
                  </a:lnTo>
                  <a:cubicBezTo>
                    <a:pt x="464695" y="350264"/>
                    <a:pt x="364504" y="450455"/>
                    <a:pt x="240913" y="450455"/>
                  </a:cubicBezTo>
                  <a:lnTo>
                    <a:pt x="223782" y="450455"/>
                  </a:lnTo>
                  <a:cubicBezTo>
                    <a:pt x="100191" y="450455"/>
                    <a:pt x="0" y="350264"/>
                    <a:pt x="0" y="226673"/>
                  </a:cubicBezTo>
                  <a:lnTo>
                    <a:pt x="0" y="223782"/>
                  </a:lnTo>
                  <a:cubicBezTo>
                    <a:pt x="0" y="100191"/>
                    <a:pt x="100191" y="0"/>
                    <a:pt x="2237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04775"/>
              <a:ext cx="464695" cy="555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519298" y="2886961"/>
            <a:ext cx="399850" cy="399850"/>
            <a:chOff x="0" y="0"/>
            <a:chExt cx="406400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4064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용이고딕-레귤러"/>
                  <a:ea typeface="용이고딕-레귤러"/>
                  <a:cs typeface="용이고딕-레귤러"/>
                  <a:sym typeface="용이고딕-레귤러"/>
                </a:rPr>
                <a:t>1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7519298" y="6108698"/>
            <a:ext cx="7923224" cy="3951708"/>
          </a:xfrm>
          <a:custGeom>
            <a:avLst/>
            <a:gdLst/>
            <a:ahLst/>
            <a:cxnLst/>
            <a:rect l="l" t="t" r="r" b="b"/>
            <a:pathLst>
              <a:path w="7923224" h="3951708">
                <a:moveTo>
                  <a:pt x="0" y="0"/>
                </a:moveTo>
                <a:lnTo>
                  <a:pt x="7923224" y="0"/>
                </a:lnTo>
                <a:lnTo>
                  <a:pt x="7923224" y="3951708"/>
                </a:lnTo>
                <a:lnTo>
                  <a:pt x="0" y="3951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093529" y="2119269"/>
            <a:ext cx="2140019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SUB -Type A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(Mercury)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37967" y="2865394"/>
            <a:ext cx="3362998" cy="857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8"/>
              </a:lnSpc>
            </a:pPr>
            <a:r>
              <a:rPr lang="en-US" sz="13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컨텐츠 데이터</a:t>
            </a:r>
          </a:p>
          <a:p>
            <a:pPr marL="242755" lvl="1" indent="-121377" algn="l">
              <a:lnSpc>
                <a:spcPts val="2248"/>
              </a:lnSpc>
              <a:buFont typeface="Arial"/>
              <a:buChar char="•"/>
            </a:pPr>
            <a:r>
              <a:rPr lang="en-US" sz="11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NASA 사이트에 있는 각 행성에 대한 공통정보중 일부 정리하여 JSON 생성</a:t>
            </a:r>
          </a:p>
          <a:p>
            <a:pPr marL="242755" lvl="1" indent="-121377" algn="l">
              <a:lnSpc>
                <a:spcPts val="2248"/>
              </a:lnSpc>
              <a:buFont typeface="Arial"/>
              <a:buChar char="•"/>
            </a:pPr>
            <a:r>
              <a:rPr lang="en-US" sz="11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JavaScript에서 planetData 라는 변수로 불러온 후키값과 동일한 문자의 변수를 선언하여 구조분해할당 </a:t>
            </a:r>
          </a:p>
          <a:p>
            <a:pPr marL="242755" lvl="1" indent="-121377" algn="l">
              <a:lnSpc>
                <a:spcPts val="2248"/>
              </a:lnSpc>
              <a:buFont typeface="Arial"/>
              <a:buChar char="•"/>
            </a:pPr>
            <a:r>
              <a:rPr lang="en-US" sz="11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선택한 HTML요소에 데이터 출력</a:t>
            </a:r>
          </a:p>
          <a:p>
            <a:pPr algn="l">
              <a:lnSpc>
                <a:spcPts val="2648"/>
              </a:lnSpc>
            </a:pPr>
            <a:endParaRPr lang="en-US" sz="1124">
              <a:solidFill>
                <a:srgbClr val="FFFFFF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algn="l">
              <a:lnSpc>
                <a:spcPts val="2448"/>
              </a:lnSpc>
            </a:pPr>
            <a:r>
              <a:rPr lang="en-US" sz="12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퀵메뉴바</a:t>
            </a:r>
          </a:p>
          <a:p>
            <a:pPr marL="264344" lvl="1" indent="-132172" algn="l">
              <a:lnSpc>
                <a:spcPts val="2448"/>
              </a:lnSpc>
              <a:buFont typeface="Arial"/>
              <a:buChar char="•"/>
            </a:pPr>
            <a:r>
              <a:rPr lang="en-US" sz="12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컴포넌트 생성 = Vue.Js 활용</a:t>
            </a:r>
          </a:p>
          <a:p>
            <a:pPr marL="264344" lvl="1" indent="-132172" algn="l">
              <a:lnSpc>
                <a:spcPts val="2448"/>
              </a:lnSpc>
              <a:buFont typeface="Arial"/>
              <a:buChar char="•"/>
            </a:pPr>
            <a:r>
              <a:rPr lang="en-US" sz="12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클릭시 메뉴에 맞는 섹션 위치로 이동</a:t>
            </a:r>
          </a:p>
          <a:p>
            <a:pPr algn="l">
              <a:lnSpc>
                <a:spcPts val="2448"/>
              </a:lnSpc>
            </a:pPr>
            <a:endParaRPr lang="en-US" sz="1224">
              <a:solidFill>
                <a:srgbClr val="FFFFFF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algn="l">
              <a:lnSpc>
                <a:spcPts val="2448"/>
              </a:lnSpc>
            </a:pPr>
            <a:r>
              <a:rPr lang="en-US" sz="12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행성 이미지</a:t>
            </a:r>
          </a:p>
          <a:p>
            <a:pPr marL="264344" lvl="1" indent="-132172" algn="l">
              <a:lnSpc>
                <a:spcPts val="2448"/>
              </a:lnSpc>
              <a:buFont typeface="Arial"/>
              <a:buChar char="•"/>
            </a:pPr>
            <a:r>
              <a:rPr lang="en-US" sz="12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위치값에 따라 텍스트의 레이아웃이 변하는 시점에 좌우로 이동</a:t>
            </a:r>
          </a:p>
          <a:p>
            <a:pPr algn="l">
              <a:lnSpc>
                <a:spcPts val="2448"/>
              </a:lnSpc>
            </a:pPr>
            <a:endParaRPr lang="en-US" sz="1224">
              <a:solidFill>
                <a:srgbClr val="FFFFFF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algn="l">
              <a:lnSpc>
                <a:spcPts val="2448"/>
              </a:lnSpc>
            </a:pPr>
            <a:r>
              <a:rPr lang="en-US" sz="12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타이핑 애니메이션</a:t>
            </a:r>
          </a:p>
          <a:p>
            <a:pPr marL="264344" lvl="1" indent="-132172" algn="l">
              <a:lnSpc>
                <a:spcPts val="2448"/>
              </a:lnSpc>
              <a:buFont typeface="Arial"/>
              <a:buChar char="•"/>
            </a:pPr>
            <a:r>
              <a:rPr lang="en-US" sz="12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처음 등장하는 행성정보는 타이핑 애니메이션</a:t>
            </a:r>
          </a:p>
          <a:p>
            <a:pPr algn="l">
              <a:lnSpc>
                <a:spcPts val="2448"/>
              </a:lnSpc>
            </a:pPr>
            <a:r>
              <a:rPr lang="en-US" sz="12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     으로 출력됨.</a:t>
            </a:r>
          </a:p>
          <a:p>
            <a:pPr algn="l">
              <a:lnSpc>
                <a:spcPts val="2448"/>
              </a:lnSpc>
            </a:pPr>
            <a:endParaRPr lang="en-US" sz="1224">
              <a:solidFill>
                <a:srgbClr val="FFFFFF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algn="l">
              <a:lnSpc>
                <a:spcPts val="2448"/>
              </a:lnSpc>
            </a:pPr>
            <a:r>
              <a:rPr lang="en-US" sz="12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갤러리</a:t>
            </a:r>
          </a:p>
          <a:p>
            <a:pPr marL="264344" lvl="1" indent="-132172" algn="l">
              <a:lnSpc>
                <a:spcPts val="2448"/>
              </a:lnSpc>
              <a:buFont typeface="Arial"/>
              <a:buChar char="•"/>
            </a:pPr>
            <a:r>
              <a:rPr lang="en-US" sz="12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grid를 이용하여 레이아웃 셋팅</a:t>
            </a:r>
          </a:p>
          <a:p>
            <a:pPr marL="264344" lvl="1" indent="-132172" algn="l">
              <a:lnSpc>
                <a:spcPts val="2448"/>
              </a:lnSpc>
              <a:buFont typeface="Arial"/>
              <a:buChar char="•"/>
            </a:pPr>
            <a:r>
              <a:rPr lang="en-US" sz="12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호버시 이미지를 강조하는 border 효과</a:t>
            </a:r>
          </a:p>
          <a:p>
            <a:pPr marL="264344" lvl="1" indent="-132172" algn="l">
              <a:lnSpc>
                <a:spcPts val="2448"/>
              </a:lnSpc>
              <a:buFont typeface="Arial"/>
              <a:buChar char="•"/>
            </a:pPr>
            <a:r>
              <a:rPr lang="en-US" sz="12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클릭시 해당 이미지를 볼 수 있는 서브메뉴 호출</a:t>
            </a:r>
          </a:p>
          <a:p>
            <a:pPr algn="l">
              <a:lnSpc>
                <a:spcPts val="2648"/>
              </a:lnSpc>
            </a:pPr>
            <a:endParaRPr lang="en-US" sz="1224">
              <a:solidFill>
                <a:srgbClr val="FFFFFF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algn="l">
              <a:lnSpc>
                <a:spcPts val="2648"/>
              </a:lnSpc>
            </a:pPr>
            <a:endParaRPr lang="en-US" sz="1224">
              <a:solidFill>
                <a:srgbClr val="FFFFFF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algn="l">
              <a:lnSpc>
                <a:spcPts val="2648"/>
              </a:lnSpc>
            </a:pPr>
            <a:endParaRPr lang="en-US" sz="1224">
              <a:solidFill>
                <a:srgbClr val="FFFFFF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algn="l">
              <a:lnSpc>
                <a:spcPts val="2648"/>
              </a:lnSpc>
            </a:pPr>
            <a:endParaRPr lang="en-US" sz="1224">
              <a:solidFill>
                <a:srgbClr val="FFFFFF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algn="l">
              <a:lnSpc>
                <a:spcPts val="2648"/>
              </a:lnSpc>
            </a:pPr>
            <a:endParaRPr lang="en-US" sz="1224">
              <a:solidFill>
                <a:srgbClr val="FFFFFF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7459107" y="3357450"/>
            <a:ext cx="920082" cy="1690056"/>
            <a:chOff x="0" y="0"/>
            <a:chExt cx="242326" cy="44511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42326" cy="445118"/>
            </a:xfrm>
            <a:custGeom>
              <a:avLst/>
              <a:gdLst/>
              <a:ahLst/>
              <a:cxnLst/>
              <a:rect l="l" t="t" r="r" b="b"/>
              <a:pathLst>
                <a:path w="242326" h="445118">
                  <a:moveTo>
                    <a:pt x="121163" y="0"/>
                  </a:moveTo>
                  <a:lnTo>
                    <a:pt x="121163" y="0"/>
                  </a:lnTo>
                  <a:cubicBezTo>
                    <a:pt x="188080" y="0"/>
                    <a:pt x="242326" y="54247"/>
                    <a:pt x="242326" y="121163"/>
                  </a:cubicBezTo>
                  <a:lnTo>
                    <a:pt x="242326" y="323955"/>
                  </a:lnTo>
                  <a:cubicBezTo>
                    <a:pt x="242326" y="390871"/>
                    <a:pt x="188080" y="445118"/>
                    <a:pt x="121163" y="445118"/>
                  </a:cubicBezTo>
                  <a:lnTo>
                    <a:pt x="121163" y="445118"/>
                  </a:lnTo>
                  <a:cubicBezTo>
                    <a:pt x="89029" y="445118"/>
                    <a:pt x="58210" y="432352"/>
                    <a:pt x="35488" y="409630"/>
                  </a:cubicBezTo>
                  <a:cubicBezTo>
                    <a:pt x="12765" y="386907"/>
                    <a:pt x="0" y="356089"/>
                    <a:pt x="0" y="323955"/>
                  </a:cubicBezTo>
                  <a:lnTo>
                    <a:pt x="0" y="121163"/>
                  </a:lnTo>
                  <a:cubicBezTo>
                    <a:pt x="0" y="89029"/>
                    <a:pt x="12765" y="58210"/>
                    <a:pt x="35488" y="35488"/>
                  </a:cubicBezTo>
                  <a:cubicBezTo>
                    <a:pt x="58210" y="12765"/>
                    <a:pt x="89029" y="0"/>
                    <a:pt x="1211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104775"/>
              <a:ext cx="242326" cy="549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284830" y="2885272"/>
            <a:ext cx="399850" cy="399850"/>
            <a:chOff x="0" y="0"/>
            <a:chExt cx="406400" cy="406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4064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용이고딕-레귤러"/>
                  <a:ea typeface="용이고딕-레귤러"/>
                  <a:cs typeface="용이고딕-레귤러"/>
                  <a:sym typeface="용이고딕-레귤러"/>
                </a:rPr>
                <a:t>3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853232" y="6213473"/>
            <a:ext cx="5253939" cy="4092109"/>
            <a:chOff x="0" y="0"/>
            <a:chExt cx="1383753" cy="107775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383753" cy="1077757"/>
            </a:xfrm>
            <a:custGeom>
              <a:avLst/>
              <a:gdLst/>
              <a:ahLst/>
              <a:cxnLst/>
              <a:rect l="l" t="t" r="r" b="b"/>
              <a:pathLst>
                <a:path w="1383753" h="1077757">
                  <a:moveTo>
                    <a:pt x="75151" y="0"/>
                  </a:moveTo>
                  <a:lnTo>
                    <a:pt x="1308602" y="0"/>
                  </a:lnTo>
                  <a:cubicBezTo>
                    <a:pt x="1328534" y="0"/>
                    <a:pt x="1347649" y="7918"/>
                    <a:pt x="1361742" y="22011"/>
                  </a:cubicBezTo>
                  <a:cubicBezTo>
                    <a:pt x="1375836" y="36105"/>
                    <a:pt x="1383753" y="55220"/>
                    <a:pt x="1383753" y="75151"/>
                  </a:cubicBezTo>
                  <a:lnTo>
                    <a:pt x="1383753" y="1002606"/>
                  </a:lnTo>
                  <a:cubicBezTo>
                    <a:pt x="1383753" y="1022538"/>
                    <a:pt x="1375836" y="1041653"/>
                    <a:pt x="1361742" y="1055746"/>
                  </a:cubicBezTo>
                  <a:cubicBezTo>
                    <a:pt x="1347649" y="1069840"/>
                    <a:pt x="1328534" y="1077757"/>
                    <a:pt x="1308602" y="1077757"/>
                  </a:cubicBezTo>
                  <a:lnTo>
                    <a:pt x="75151" y="1077757"/>
                  </a:lnTo>
                  <a:cubicBezTo>
                    <a:pt x="55220" y="1077757"/>
                    <a:pt x="36105" y="1069840"/>
                    <a:pt x="22011" y="1055746"/>
                  </a:cubicBezTo>
                  <a:cubicBezTo>
                    <a:pt x="7918" y="1041653"/>
                    <a:pt x="0" y="1022538"/>
                    <a:pt x="0" y="1002606"/>
                  </a:cubicBezTo>
                  <a:lnTo>
                    <a:pt x="0" y="75151"/>
                  </a:lnTo>
                  <a:cubicBezTo>
                    <a:pt x="0" y="55220"/>
                    <a:pt x="7918" y="36105"/>
                    <a:pt x="22011" y="22011"/>
                  </a:cubicBezTo>
                  <a:cubicBezTo>
                    <a:pt x="36105" y="7918"/>
                    <a:pt x="55220" y="0"/>
                    <a:pt x="751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104775"/>
              <a:ext cx="1383753" cy="1182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853232" y="5492266"/>
            <a:ext cx="414780" cy="399850"/>
            <a:chOff x="0" y="0"/>
            <a:chExt cx="421575" cy="4064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21575" cy="406400"/>
            </a:xfrm>
            <a:custGeom>
              <a:avLst/>
              <a:gdLst/>
              <a:ahLst/>
              <a:cxnLst/>
              <a:rect l="l" t="t" r="r" b="b"/>
              <a:pathLst>
                <a:path w="421575" h="406400">
                  <a:moveTo>
                    <a:pt x="218375" y="0"/>
                  </a:moveTo>
                  <a:cubicBezTo>
                    <a:pt x="330600" y="0"/>
                    <a:pt x="421575" y="90976"/>
                    <a:pt x="421575" y="203200"/>
                  </a:cubicBezTo>
                  <a:cubicBezTo>
                    <a:pt x="421575" y="315424"/>
                    <a:pt x="330600" y="406400"/>
                    <a:pt x="21837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42157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용이고딕-레귤러"/>
                  <a:ea typeface="용이고딕-레귤러"/>
                  <a:cs typeface="용이고딕-레귤러"/>
                  <a:sym typeface="용이고딕-레귤러"/>
                </a:rPr>
                <a:t>3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121216" y="2119269"/>
            <a:ext cx="1003595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TO-BE</a:t>
            </a:r>
          </a:p>
        </p:txBody>
      </p:sp>
      <p:sp>
        <p:nvSpPr>
          <p:cNvPr id="37" name="AutoShape 2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TextBox 32"/>
          <p:cNvSpPr txBox="1"/>
          <p:nvPr/>
        </p:nvSpPr>
        <p:spPr>
          <a:xfrm>
            <a:off x="6883626" y="1226820"/>
            <a:ext cx="4410518" cy="83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구현화면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 lang="en-US" sz="2400" b="1">
              <a:solidFill>
                <a:srgbClr val="100B7B"/>
              </a:solidFill>
              <a:latin typeface="용이고딕-레귤러" panose="020B0600000101010101" charset="-127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  <p:sp>
        <p:nvSpPr>
          <p:cNvPr id="41" name="TextBox 31"/>
          <p:cNvSpPr txBox="1"/>
          <p:nvPr/>
        </p:nvSpPr>
        <p:spPr>
          <a:xfrm>
            <a:off x="8853232" y="372259"/>
            <a:ext cx="514861" cy="51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>
                <a:solidFill>
                  <a:srgbClr val="100B7B">
                    <a:alpha val="20784"/>
                  </a:srgbClr>
                </a:solidFill>
                <a:latin typeface="DM Sans Bold" panose="020B0600000101010101" charset="0"/>
                <a:ea typeface="용이고딕-레귤러" panose="020B0600000101010101" charset="-127"/>
                <a:cs typeface="DM Sans Bold"/>
                <a:sym typeface="DM Sans Bold"/>
              </a:rPr>
              <a:t>03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89332"/>
            <a:ext cx="3781532" cy="6568968"/>
            <a:chOff x="0" y="0"/>
            <a:chExt cx="995959" cy="17300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5959" cy="1730098"/>
            </a:xfrm>
            <a:custGeom>
              <a:avLst/>
              <a:gdLst/>
              <a:ahLst/>
              <a:cxnLst/>
              <a:rect l="l" t="t" r="r" b="b"/>
              <a:pathLst>
                <a:path w="995959" h="1730098">
                  <a:moveTo>
                    <a:pt x="104412" y="0"/>
                  </a:moveTo>
                  <a:lnTo>
                    <a:pt x="891547" y="0"/>
                  </a:lnTo>
                  <a:cubicBezTo>
                    <a:pt x="949212" y="0"/>
                    <a:pt x="995959" y="46747"/>
                    <a:pt x="995959" y="104412"/>
                  </a:cubicBezTo>
                  <a:lnTo>
                    <a:pt x="995959" y="1625686"/>
                  </a:lnTo>
                  <a:cubicBezTo>
                    <a:pt x="995959" y="1653378"/>
                    <a:pt x="984959" y="1679936"/>
                    <a:pt x="965378" y="1699517"/>
                  </a:cubicBezTo>
                  <a:cubicBezTo>
                    <a:pt x="945796" y="1719098"/>
                    <a:pt x="919239" y="1730098"/>
                    <a:pt x="891547" y="1730098"/>
                  </a:cubicBezTo>
                  <a:lnTo>
                    <a:pt x="104412" y="1730098"/>
                  </a:lnTo>
                  <a:cubicBezTo>
                    <a:pt x="46747" y="1730098"/>
                    <a:pt x="0" y="1683352"/>
                    <a:pt x="0" y="1625686"/>
                  </a:cubicBezTo>
                  <a:lnTo>
                    <a:pt x="0" y="104412"/>
                  </a:lnTo>
                  <a:cubicBezTo>
                    <a:pt x="0" y="76720"/>
                    <a:pt x="11001" y="50163"/>
                    <a:pt x="30582" y="30582"/>
                  </a:cubicBezTo>
                  <a:cubicBezTo>
                    <a:pt x="50163" y="11001"/>
                    <a:pt x="76720" y="0"/>
                    <a:pt x="104412" y="0"/>
                  </a:cubicBezTo>
                  <a:close/>
                </a:path>
              </a:pathLst>
            </a:custGeom>
            <a:solidFill>
              <a:srgbClr val="100B7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995959" cy="1806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519298" y="2166894"/>
            <a:ext cx="7923224" cy="3941804"/>
          </a:xfrm>
          <a:custGeom>
            <a:avLst/>
            <a:gdLst/>
            <a:ahLst/>
            <a:cxnLst/>
            <a:rect l="l" t="t" r="r" b="b"/>
            <a:pathLst>
              <a:path w="7923224" h="3941804">
                <a:moveTo>
                  <a:pt x="0" y="0"/>
                </a:moveTo>
                <a:lnTo>
                  <a:pt x="7923224" y="0"/>
                </a:lnTo>
                <a:lnTo>
                  <a:pt x="7923224" y="3941804"/>
                </a:lnTo>
                <a:lnTo>
                  <a:pt x="0" y="3941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377709" y="3598687"/>
            <a:ext cx="5064813" cy="1448819"/>
            <a:chOff x="0" y="0"/>
            <a:chExt cx="1333943" cy="38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33943" cy="381582"/>
            </a:xfrm>
            <a:custGeom>
              <a:avLst/>
              <a:gdLst/>
              <a:ahLst/>
              <a:cxnLst/>
              <a:rect l="l" t="t" r="r" b="b"/>
              <a:pathLst>
                <a:path w="1333943" h="381582">
                  <a:moveTo>
                    <a:pt x="77957" y="0"/>
                  </a:moveTo>
                  <a:lnTo>
                    <a:pt x="1255986" y="0"/>
                  </a:lnTo>
                  <a:cubicBezTo>
                    <a:pt x="1299040" y="0"/>
                    <a:pt x="1333943" y="34903"/>
                    <a:pt x="1333943" y="77957"/>
                  </a:cubicBezTo>
                  <a:lnTo>
                    <a:pt x="1333943" y="303625"/>
                  </a:lnTo>
                  <a:cubicBezTo>
                    <a:pt x="1333943" y="324300"/>
                    <a:pt x="1325729" y="344129"/>
                    <a:pt x="1311110" y="358749"/>
                  </a:cubicBezTo>
                  <a:cubicBezTo>
                    <a:pt x="1296490" y="373369"/>
                    <a:pt x="1276661" y="381582"/>
                    <a:pt x="1255986" y="381582"/>
                  </a:cubicBezTo>
                  <a:lnTo>
                    <a:pt x="77957" y="381582"/>
                  </a:lnTo>
                  <a:cubicBezTo>
                    <a:pt x="57282" y="381582"/>
                    <a:pt x="37453" y="373369"/>
                    <a:pt x="22833" y="358749"/>
                  </a:cubicBezTo>
                  <a:cubicBezTo>
                    <a:pt x="8213" y="344129"/>
                    <a:pt x="0" y="324300"/>
                    <a:pt x="0" y="303625"/>
                  </a:cubicBezTo>
                  <a:lnTo>
                    <a:pt x="0" y="77957"/>
                  </a:lnTo>
                  <a:cubicBezTo>
                    <a:pt x="0" y="57282"/>
                    <a:pt x="8213" y="37453"/>
                    <a:pt x="22833" y="22833"/>
                  </a:cubicBezTo>
                  <a:cubicBezTo>
                    <a:pt x="37453" y="8213"/>
                    <a:pt x="57282" y="0"/>
                    <a:pt x="7795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1333943" cy="486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524867" y="6108698"/>
            <a:ext cx="7917656" cy="3948931"/>
          </a:xfrm>
          <a:custGeom>
            <a:avLst/>
            <a:gdLst/>
            <a:ahLst/>
            <a:cxnLst/>
            <a:rect l="l" t="t" r="r" b="b"/>
            <a:pathLst>
              <a:path w="7917656" h="3948931">
                <a:moveTo>
                  <a:pt x="0" y="0"/>
                </a:moveTo>
                <a:lnTo>
                  <a:pt x="7917655" y="0"/>
                </a:lnTo>
                <a:lnTo>
                  <a:pt x="7917655" y="3948931"/>
                </a:lnTo>
                <a:lnTo>
                  <a:pt x="0" y="39489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377709" y="7517861"/>
            <a:ext cx="5064813" cy="1448819"/>
            <a:chOff x="0" y="0"/>
            <a:chExt cx="1333943" cy="3815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33943" cy="381582"/>
            </a:xfrm>
            <a:custGeom>
              <a:avLst/>
              <a:gdLst/>
              <a:ahLst/>
              <a:cxnLst/>
              <a:rect l="l" t="t" r="r" b="b"/>
              <a:pathLst>
                <a:path w="1333943" h="381582">
                  <a:moveTo>
                    <a:pt x="77957" y="0"/>
                  </a:moveTo>
                  <a:lnTo>
                    <a:pt x="1255986" y="0"/>
                  </a:lnTo>
                  <a:cubicBezTo>
                    <a:pt x="1299040" y="0"/>
                    <a:pt x="1333943" y="34903"/>
                    <a:pt x="1333943" y="77957"/>
                  </a:cubicBezTo>
                  <a:lnTo>
                    <a:pt x="1333943" y="303625"/>
                  </a:lnTo>
                  <a:cubicBezTo>
                    <a:pt x="1333943" y="324300"/>
                    <a:pt x="1325729" y="344129"/>
                    <a:pt x="1311110" y="358749"/>
                  </a:cubicBezTo>
                  <a:cubicBezTo>
                    <a:pt x="1296490" y="373369"/>
                    <a:pt x="1276661" y="381582"/>
                    <a:pt x="1255986" y="381582"/>
                  </a:cubicBezTo>
                  <a:lnTo>
                    <a:pt x="77957" y="381582"/>
                  </a:lnTo>
                  <a:cubicBezTo>
                    <a:pt x="57282" y="381582"/>
                    <a:pt x="37453" y="373369"/>
                    <a:pt x="22833" y="358749"/>
                  </a:cubicBezTo>
                  <a:cubicBezTo>
                    <a:pt x="8213" y="344129"/>
                    <a:pt x="0" y="324300"/>
                    <a:pt x="0" y="303625"/>
                  </a:cubicBezTo>
                  <a:lnTo>
                    <a:pt x="0" y="77957"/>
                  </a:lnTo>
                  <a:cubicBezTo>
                    <a:pt x="0" y="57282"/>
                    <a:pt x="8213" y="37453"/>
                    <a:pt x="22833" y="22833"/>
                  </a:cubicBezTo>
                  <a:cubicBezTo>
                    <a:pt x="37453" y="8213"/>
                    <a:pt x="57282" y="0"/>
                    <a:pt x="7795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04775"/>
              <a:ext cx="1333943" cy="486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456759" y="2886961"/>
            <a:ext cx="396472" cy="396472"/>
            <a:chOff x="0" y="0"/>
            <a:chExt cx="406400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4064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용이고딕-레귤러"/>
                  <a:ea typeface="용이고딕-레귤러"/>
                  <a:cs typeface="용이고딕-레귤러"/>
                  <a:sym typeface="용이고딕-레귤러"/>
                </a:rPr>
                <a:t>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591598" y="3286810"/>
            <a:ext cx="1786111" cy="1881606"/>
            <a:chOff x="0" y="0"/>
            <a:chExt cx="470416" cy="4955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70416" cy="495567"/>
            </a:xfrm>
            <a:custGeom>
              <a:avLst/>
              <a:gdLst/>
              <a:ahLst/>
              <a:cxnLst/>
              <a:rect l="l" t="t" r="r" b="b"/>
              <a:pathLst>
                <a:path w="470416" h="495567">
                  <a:moveTo>
                    <a:pt x="221060" y="0"/>
                  </a:moveTo>
                  <a:lnTo>
                    <a:pt x="249356" y="0"/>
                  </a:lnTo>
                  <a:cubicBezTo>
                    <a:pt x="371444" y="0"/>
                    <a:pt x="470416" y="98972"/>
                    <a:pt x="470416" y="221060"/>
                  </a:cubicBezTo>
                  <a:lnTo>
                    <a:pt x="470416" y="274507"/>
                  </a:lnTo>
                  <a:cubicBezTo>
                    <a:pt x="470416" y="396595"/>
                    <a:pt x="371444" y="495567"/>
                    <a:pt x="249356" y="495567"/>
                  </a:cubicBezTo>
                  <a:lnTo>
                    <a:pt x="221060" y="495567"/>
                  </a:lnTo>
                  <a:cubicBezTo>
                    <a:pt x="98972" y="495567"/>
                    <a:pt x="0" y="396595"/>
                    <a:pt x="0" y="274507"/>
                  </a:cubicBezTo>
                  <a:lnTo>
                    <a:pt x="0" y="221060"/>
                  </a:lnTo>
                  <a:cubicBezTo>
                    <a:pt x="0" y="98972"/>
                    <a:pt x="98972" y="0"/>
                    <a:pt x="2210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104775"/>
              <a:ext cx="470416" cy="600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519298" y="2886961"/>
            <a:ext cx="399850" cy="399850"/>
            <a:chOff x="0" y="0"/>
            <a:chExt cx="406400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4064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용이고딕-레귤러"/>
                  <a:ea typeface="용이고딕-레귤러"/>
                  <a:cs typeface="용이고딕-레귤러"/>
                  <a:sym typeface="용이고딕-레귤러"/>
                </a:rPr>
                <a:t>1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459107" y="3357450"/>
            <a:ext cx="920082" cy="1690056"/>
            <a:chOff x="0" y="0"/>
            <a:chExt cx="242326" cy="44511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42326" cy="445118"/>
            </a:xfrm>
            <a:custGeom>
              <a:avLst/>
              <a:gdLst/>
              <a:ahLst/>
              <a:cxnLst/>
              <a:rect l="l" t="t" r="r" b="b"/>
              <a:pathLst>
                <a:path w="242326" h="445118">
                  <a:moveTo>
                    <a:pt x="121163" y="0"/>
                  </a:moveTo>
                  <a:lnTo>
                    <a:pt x="121163" y="0"/>
                  </a:lnTo>
                  <a:cubicBezTo>
                    <a:pt x="188080" y="0"/>
                    <a:pt x="242326" y="54247"/>
                    <a:pt x="242326" y="121163"/>
                  </a:cubicBezTo>
                  <a:lnTo>
                    <a:pt x="242326" y="323955"/>
                  </a:lnTo>
                  <a:cubicBezTo>
                    <a:pt x="242326" y="390871"/>
                    <a:pt x="188080" y="445118"/>
                    <a:pt x="121163" y="445118"/>
                  </a:cubicBezTo>
                  <a:lnTo>
                    <a:pt x="121163" y="445118"/>
                  </a:lnTo>
                  <a:cubicBezTo>
                    <a:pt x="89029" y="445118"/>
                    <a:pt x="58210" y="432352"/>
                    <a:pt x="35488" y="409630"/>
                  </a:cubicBezTo>
                  <a:cubicBezTo>
                    <a:pt x="12765" y="386907"/>
                    <a:pt x="0" y="356089"/>
                    <a:pt x="0" y="323955"/>
                  </a:cubicBezTo>
                  <a:lnTo>
                    <a:pt x="0" y="121163"/>
                  </a:lnTo>
                  <a:cubicBezTo>
                    <a:pt x="0" y="89029"/>
                    <a:pt x="12765" y="58210"/>
                    <a:pt x="35488" y="35488"/>
                  </a:cubicBezTo>
                  <a:cubicBezTo>
                    <a:pt x="58210" y="12765"/>
                    <a:pt x="89029" y="0"/>
                    <a:pt x="1211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104775"/>
              <a:ext cx="242326" cy="549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453909" y="3086885"/>
            <a:ext cx="399850" cy="399850"/>
            <a:chOff x="0" y="0"/>
            <a:chExt cx="406400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4064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용이고딕-레귤러"/>
                  <a:ea typeface="용이고딕-레귤러"/>
                  <a:cs typeface="용이고딕-레귤러"/>
                  <a:sym typeface="용이고딕-레귤러"/>
                </a:rPr>
                <a:t>3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453909" y="7005874"/>
            <a:ext cx="399850" cy="399850"/>
            <a:chOff x="0" y="0"/>
            <a:chExt cx="406400" cy="40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4064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용이고딕-레귤러"/>
                  <a:ea typeface="용이고딕-레귤러"/>
                  <a:cs typeface="용이고딕-레귤러"/>
                  <a:sym typeface="용이고딕-레귤러"/>
                </a:rPr>
                <a:t>3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5093529" y="2119269"/>
            <a:ext cx="2140019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SUB -Type B</a:t>
            </a:r>
          </a:p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(Venus ~</a:t>
            </a:r>
          </a:p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Neptune)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7967" y="2772661"/>
            <a:ext cx="3362998" cy="6647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8"/>
              </a:lnSpc>
            </a:pPr>
            <a:r>
              <a:rPr lang="en-US" sz="13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컨텐츠 데이터</a:t>
            </a:r>
          </a:p>
          <a:p>
            <a:pPr marL="285934" lvl="1" indent="-142967" algn="l">
              <a:lnSpc>
                <a:spcPts val="2648"/>
              </a:lnSpc>
              <a:buFont typeface="Arial"/>
              <a:buChar char="•"/>
            </a:pPr>
            <a:r>
              <a:rPr lang="en-US" sz="13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Type A 서브페이지와 다르게 URL 파라미터의 등호 이후의 값(=행성이름)을 데이터 키값과   </a:t>
            </a:r>
          </a:p>
          <a:p>
            <a:pPr algn="l">
              <a:lnSpc>
                <a:spcPts val="2648"/>
              </a:lnSpc>
            </a:pPr>
            <a:r>
              <a:rPr lang="en-US" sz="13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     일치시켜 구조분해할당을 진행하고,</a:t>
            </a:r>
          </a:p>
          <a:p>
            <a:pPr marL="285934" lvl="1" indent="-142967" algn="l">
              <a:lnSpc>
                <a:spcPts val="2648"/>
              </a:lnSpc>
              <a:buFont typeface="Arial"/>
              <a:buChar char="•"/>
            </a:pPr>
            <a:r>
              <a:rPr lang="en-US" sz="13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헤더의 각 행성을 클릭할 때마다 해당 행성에 맞는 데이터가 출력됨.</a:t>
            </a:r>
          </a:p>
          <a:p>
            <a:pPr algn="l">
              <a:lnSpc>
                <a:spcPts val="2648"/>
              </a:lnSpc>
            </a:pPr>
            <a:endParaRPr lang="en-US" sz="1324">
              <a:solidFill>
                <a:srgbClr val="FFFFFF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algn="l">
              <a:lnSpc>
                <a:spcPts val="2648"/>
              </a:lnSpc>
            </a:pPr>
            <a:r>
              <a:rPr lang="en-US" sz="13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퀵메뉴바</a:t>
            </a:r>
          </a:p>
          <a:p>
            <a:pPr marL="285934" lvl="1" indent="-142967" algn="l">
              <a:lnSpc>
                <a:spcPts val="2648"/>
              </a:lnSpc>
              <a:buFont typeface="Arial"/>
              <a:buChar char="•"/>
            </a:pPr>
            <a:r>
              <a:rPr lang="en-US" sz="13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클릭시 메뉴에 맞는 행성정보 호출하여 기존 </a:t>
            </a:r>
          </a:p>
          <a:p>
            <a:pPr algn="l">
              <a:lnSpc>
                <a:spcPts val="2648"/>
              </a:lnSpc>
            </a:pPr>
            <a:r>
              <a:rPr lang="en-US" sz="13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      출력값을 대체</a:t>
            </a:r>
          </a:p>
          <a:p>
            <a:pPr marL="285934" lvl="1" indent="-142967" algn="l">
              <a:lnSpc>
                <a:spcPts val="2648"/>
              </a:lnSpc>
              <a:buFont typeface="Arial"/>
              <a:buChar char="•"/>
            </a:pPr>
            <a:r>
              <a:rPr lang="en-US" sz="13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클릭한 메뉴에 호버시 색상과 같은 색상 부여</a:t>
            </a:r>
          </a:p>
          <a:p>
            <a:pPr algn="l">
              <a:lnSpc>
                <a:spcPts val="2648"/>
              </a:lnSpc>
            </a:pPr>
            <a:endParaRPr lang="en-US" sz="1324">
              <a:solidFill>
                <a:srgbClr val="FFFFFF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algn="l">
              <a:lnSpc>
                <a:spcPts val="2648"/>
              </a:lnSpc>
            </a:pPr>
            <a:r>
              <a:rPr lang="en-US" sz="13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행성 이미지</a:t>
            </a:r>
          </a:p>
          <a:p>
            <a:pPr marL="285934" lvl="1" indent="-142967" algn="l">
              <a:lnSpc>
                <a:spcPts val="2648"/>
              </a:lnSpc>
              <a:buFont typeface="Arial"/>
              <a:buChar char="•"/>
            </a:pPr>
            <a:r>
              <a:rPr lang="en-US" sz="13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갤러리 섹션에 위치할 때 행성 이미지 사라짐</a:t>
            </a:r>
          </a:p>
          <a:p>
            <a:pPr algn="l">
              <a:lnSpc>
                <a:spcPts val="2648"/>
              </a:lnSpc>
            </a:pPr>
            <a:endParaRPr lang="en-US" sz="1324">
              <a:solidFill>
                <a:srgbClr val="FFFFFF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algn="l">
              <a:lnSpc>
                <a:spcPts val="2648"/>
              </a:lnSpc>
            </a:pPr>
            <a:r>
              <a:rPr lang="en-US" sz="13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Type A , B 차이점</a:t>
            </a:r>
          </a:p>
          <a:p>
            <a:pPr algn="l">
              <a:lnSpc>
                <a:spcPts val="2648"/>
              </a:lnSpc>
            </a:pPr>
            <a:r>
              <a:rPr lang="en-US" sz="13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긴 스크롤  -&gt; 페이지 길이 간소화</a:t>
            </a:r>
          </a:p>
          <a:p>
            <a:pPr algn="l">
              <a:lnSpc>
                <a:spcPts val="2648"/>
              </a:lnSpc>
            </a:pPr>
            <a:r>
              <a:rPr lang="en-US" sz="13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퀵 메뉴 클릭시 스크롤 이동 -&gt; 즉각적 컨텐츠 전환</a:t>
            </a:r>
          </a:p>
          <a:p>
            <a:pPr algn="l">
              <a:lnSpc>
                <a:spcPts val="2648"/>
              </a:lnSpc>
            </a:pPr>
            <a:r>
              <a:rPr lang="en-US" sz="1324">
                <a:solidFill>
                  <a:srgbClr val="FFFFFF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=&gt; 편리하고 즉각적인 정보전달에 초점을 맞춰 개선</a:t>
            </a:r>
          </a:p>
          <a:p>
            <a:pPr algn="l">
              <a:lnSpc>
                <a:spcPts val="2648"/>
              </a:lnSpc>
            </a:pPr>
            <a:endParaRPr lang="en-US" sz="1324">
              <a:solidFill>
                <a:srgbClr val="FFFFFF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121216" y="2119269"/>
            <a:ext cx="1003595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TO-BE</a:t>
            </a:r>
          </a:p>
        </p:txBody>
      </p:sp>
      <p:sp>
        <p:nvSpPr>
          <p:cNvPr id="37" name="AutoShape 2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TextBox 32"/>
          <p:cNvSpPr txBox="1"/>
          <p:nvPr/>
        </p:nvSpPr>
        <p:spPr>
          <a:xfrm>
            <a:off x="6883626" y="1226820"/>
            <a:ext cx="4410518" cy="83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구현화면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 lang="en-US" sz="2400" b="1">
              <a:solidFill>
                <a:srgbClr val="100B7B"/>
              </a:solidFill>
              <a:latin typeface="용이고딕-레귤러" panose="020B0600000101010101" charset="-127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  <p:sp>
        <p:nvSpPr>
          <p:cNvPr id="41" name="TextBox 31"/>
          <p:cNvSpPr txBox="1"/>
          <p:nvPr/>
        </p:nvSpPr>
        <p:spPr>
          <a:xfrm>
            <a:off x="8853232" y="372259"/>
            <a:ext cx="514861" cy="51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>
                <a:solidFill>
                  <a:srgbClr val="100B7B">
                    <a:alpha val="20784"/>
                  </a:srgbClr>
                </a:solidFill>
                <a:latin typeface="DM Sans Bold" panose="020B0600000101010101" charset="0"/>
                <a:ea typeface="용이고딕-레귤러" panose="020B0600000101010101" charset="-127"/>
                <a:cs typeface="DM Sans Bold"/>
                <a:sym typeface="DM Sans Bold"/>
              </a:rPr>
              <a:t>03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28156" y="3092883"/>
            <a:ext cx="11931978" cy="6353778"/>
          </a:xfrm>
          <a:custGeom>
            <a:avLst/>
            <a:gdLst/>
            <a:ahLst/>
            <a:cxnLst/>
            <a:rect l="l" t="t" r="r" b="b"/>
            <a:pathLst>
              <a:path w="11931978" h="6353778">
                <a:moveTo>
                  <a:pt x="0" y="0"/>
                </a:moveTo>
                <a:lnTo>
                  <a:pt x="11931978" y="0"/>
                </a:lnTo>
                <a:lnTo>
                  <a:pt x="11931978" y="6353778"/>
                </a:lnTo>
                <a:lnTo>
                  <a:pt x="0" y="6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557152"/>
            <a:ext cx="2410704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데이터 구조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3251755"/>
            <a:ext cx="3781532" cy="3783490"/>
            <a:chOff x="0" y="0"/>
            <a:chExt cx="995959" cy="9964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95959" cy="996475"/>
            </a:xfrm>
            <a:custGeom>
              <a:avLst/>
              <a:gdLst/>
              <a:ahLst/>
              <a:cxnLst/>
              <a:rect l="l" t="t" r="r" b="b"/>
              <a:pathLst>
                <a:path w="995959" h="996475">
                  <a:moveTo>
                    <a:pt x="104412" y="0"/>
                  </a:moveTo>
                  <a:lnTo>
                    <a:pt x="891547" y="0"/>
                  </a:lnTo>
                  <a:cubicBezTo>
                    <a:pt x="949212" y="0"/>
                    <a:pt x="995959" y="46747"/>
                    <a:pt x="995959" y="104412"/>
                  </a:cubicBezTo>
                  <a:lnTo>
                    <a:pt x="995959" y="892063"/>
                  </a:lnTo>
                  <a:cubicBezTo>
                    <a:pt x="995959" y="919754"/>
                    <a:pt x="984959" y="946312"/>
                    <a:pt x="965378" y="965893"/>
                  </a:cubicBezTo>
                  <a:cubicBezTo>
                    <a:pt x="945796" y="985474"/>
                    <a:pt x="919239" y="996475"/>
                    <a:pt x="891547" y="996475"/>
                  </a:cubicBezTo>
                  <a:lnTo>
                    <a:pt x="104412" y="996475"/>
                  </a:lnTo>
                  <a:cubicBezTo>
                    <a:pt x="76720" y="996475"/>
                    <a:pt x="50163" y="985474"/>
                    <a:pt x="30582" y="965893"/>
                  </a:cubicBezTo>
                  <a:cubicBezTo>
                    <a:pt x="11001" y="946312"/>
                    <a:pt x="0" y="919754"/>
                    <a:pt x="0" y="892063"/>
                  </a:cubicBezTo>
                  <a:lnTo>
                    <a:pt x="0" y="104412"/>
                  </a:lnTo>
                  <a:cubicBezTo>
                    <a:pt x="0" y="76720"/>
                    <a:pt x="11001" y="50163"/>
                    <a:pt x="30582" y="30582"/>
                  </a:cubicBezTo>
                  <a:cubicBezTo>
                    <a:pt x="50163" y="11001"/>
                    <a:pt x="76720" y="0"/>
                    <a:pt x="104412" y="0"/>
                  </a:cubicBezTo>
                  <a:close/>
                </a:path>
              </a:pathLst>
            </a:custGeom>
            <a:solidFill>
              <a:srgbClr val="100B7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995959" cy="1072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용이고딕-레귤러" panose="020B0600000101010101" charset="-127"/>
                <a:ea typeface="용이고딕-레귤러" panose="020B0600000101010101" charset="-127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37967" y="3636207"/>
            <a:ext cx="3362998" cy="2980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8"/>
              </a:lnSpc>
            </a:pPr>
            <a:r>
              <a:rPr lang="en-US" sz="1324" dirty="0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Key : </a:t>
            </a:r>
            <a:r>
              <a:rPr lang="en-US" sz="1324" dirty="0" err="1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행성</a:t>
            </a:r>
            <a:r>
              <a:rPr lang="en-US" sz="1324" dirty="0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 </a:t>
            </a:r>
            <a:r>
              <a:rPr lang="en-US" sz="1324" dirty="0" err="1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이름</a:t>
            </a:r>
            <a:endParaRPr lang="en-US" sz="1324" dirty="0">
              <a:solidFill>
                <a:srgbClr val="FFFFFF"/>
              </a:solidFill>
              <a:latin typeface="용이고딕-레귤러" panose="020B0600000101010101" charset="-127"/>
              <a:ea typeface="용이고딕-레귤러" panose="020B0600000101010101" charset="-127"/>
              <a:cs typeface="용이고딕-레귤러"/>
              <a:sym typeface="용이고딕-레귤러"/>
            </a:endParaRPr>
          </a:p>
          <a:p>
            <a:pPr algn="l">
              <a:lnSpc>
                <a:spcPts val="2648"/>
              </a:lnSpc>
            </a:pPr>
            <a:r>
              <a:rPr lang="en-US" sz="1324" dirty="0" err="1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속성</a:t>
            </a:r>
            <a:endParaRPr lang="en-US" sz="1324" dirty="0">
              <a:solidFill>
                <a:srgbClr val="FFFFFF"/>
              </a:solidFill>
              <a:latin typeface="용이고딕-레귤러" panose="020B0600000101010101" charset="-127"/>
              <a:ea typeface="용이고딕-레귤러" panose="020B0600000101010101" charset="-127"/>
              <a:cs typeface="용이고딕-레귤러"/>
              <a:sym typeface="용이고딕-레귤러"/>
            </a:endParaRPr>
          </a:p>
          <a:p>
            <a:pPr marL="285934" lvl="1" indent="-142967" algn="l">
              <a:lnSpc>
                <a:spcPts val="2648"/>
              </a:lnSpc>
              <a:buFont typeface="Arial"/>
              <a:buChar char="•"/>
            </a:pPr>
            <a:r>
              <a:rPr lang="en-US" sz="1324" dirty="0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name</a:t>
            </a:r>
          </a:p>
          <a:p>
            <a:pPr marL="285934" lvl="1" indent="-142967" algn="l">
              <a:lnSpc>
                <a:spcPts val="2648"/>
              </a:lnSpc>
              <a:buFont typeface="Arial"/>
              <a:buChar char="•"/>
            </a:pPr>
            <a:r>
              <a:rPr lang="en-US" sz="1324" dirty="0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first</a:t>
            </a:r>
          </a:p>
          <a:p>
            <a:pPr marL="285934" lvl="1" indent="-142967" algn="l">
              <a:lnSpc>
                <a:spcPts val="2648"/>
              </a:lnSpc>
              <a:buFont typeface="Arial"/>
              <a:buChar char="•"/>
            </a:pPr>
            <a:r>
              <a:rPr lang="en-US" sz="1324" dirty="0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introduction</a:t>
            </a:r>
          </a:p>
          <a:p>
            <a:pPr marL="285934" lvl="1" indent="-142967" algn="l">
              <a:lnSpc>
                <a:spcPts val="2648"/>
              </a:lnSpc>
              <a:buFont typeface="Arial"/>
              <a:buChar char="•"/>
            </a:pPr>
            <a:r>
              <a:rPr lang="en-US" sz="1324" dirty="0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namesake</a:t>
            </a:r>
          </a:p>
          <a:p>
            <a:pPr marL="285934" lvl="1" indent="-142967" algn="l">
              <a:lnSpc>
                <a:spcPts val="2648"/>
              </a:lnSpc>
              <a:buFont typeface="Arial"/>
              <a:buChar char="•"/>
            </a:pPr>
            <a:r>
              <a:rPr lang="en-US" sz="1324" dirty="0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potential</a:t>
            </a:r>
          </a:p>
          <a:p>
            <a:pPr marL="285934" lvl="1" indent="-142967" algn="l">
              <a:lnSpc>
                <a:spcPts val="2648"/>
              </a:lnSpc>
              <a:buFont typeface="Arial"/>
              <a:buChar char="•"/>
            </a:pPr>
            <a:r>
              <a:rPr lang="en-US" sz="1324" dirty="0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structure</a:t>
            </a:r>
          </a:p>
          <a:p>
            <a:pPr marL="285934" lvl="1" indent="-142967" algn="l">
              <a:lnSpc>
                <a:spcPts val="2648"/>
              </a:lnSpc>
              <a:buFont typeface="Arial"/>
              <a:buChar char="•"/>
            </a:pPr>
            <a:r>
              <a:rPr lang="en-US" sz="1324" dirty="0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gallery</a:t>
            </a:r>
          </a:p>
        </p:txBody>
      </p:sp>
      <p:sp>
        <p:nvSpPr>
          <p:cNvPr id="11" name="AutoShape 2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32"/>
          <p:cNvSpPr txBox="1"/>
          <p:nvPr/>
        </p:nvSpPr>
        <p:spPr>
          <a:xfrm>
            <a:off x="6883626" y="1226820"/>
            <a:ext cx="4410518" cy="83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구현화면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 lang="en-US" sz="2400" b="1">
              <a:solidFill>
                <a:srgbClr val="100B7B"/>
              </a:solidFill>
              <a:latin typeface="용이고딕-레귤러" panose="020B0600000101010101" charset="-127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  <p:sp>
        <p:nvSpPr>
          <p:cNvPr id="14" name="TextBox 31"/>
          <p:cNvSpPr txBox="1"/>
          <p:nvPr/>
        </p:nvSpPr>
        <p:spPr>
          <a:xfrm>
            <a:off x="8853232" y="372259"/>
            <a:ext cx="514861" cy="51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>
                <a:solidFill>
                  <a:srgbClr val="100B7B">
                    <a:alpha val="20784"/>
                  </a:srgbClr>
                </a:solidFill>
                <a:latin typeface="DM Sans Bold" panose="020B0600000101010101" charset="0"/>
                <a:ea typeface="용이고딕-레귤러" panose="020B0600000101010101" charset="-127"/>
                <a:cs typeface="DM Sans Bold"/>
                <a:sym typeface="DM Sans Bold"/>
              </a:rPr>
              <a:t>03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638968"/>
            <a:ext cx="4396107" cy="4299503"/>
            <a:chOff x="0" y="0"/>
            <a:chExt cx="1157823" cy="1132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7823" cy="1132379"/>
            </a:xfrm>
            <a:custGeom>
              <a:avLst/>
              <a:gdLst/>
              <a:ahLst/>
              <a:cxnLst/>
              <a:rect l="l" t="t" r="r" b="b"/>
              <a:pathLst>
                <a:path w="1157823" h="1132379">
                  <a:moveTo>
                    <a:pt x="89815" y="0"/>
                  </a:moveTo>
                  <a:lnTo>
                    <a:pt x="1068007" y="0"/>
                  </a:lnTo>
                  <a:cubicBezTo>
                    <a:pt x="1091828" y="0"/>
                    <a:pt x="1114673" y="9463"/>
                    <a:pt x="1131516" y="26306"/>
                  </a:cubicBezTo>
                  <a:cubicBezTo>
                    <a:pt x="1148360" y="43150"/>
                    <a:pt x="1157823" y="65995"/>
                    <a:pt x="1157823" y="89815"/>
                  </a:cubicBezTo>
                  <a:lnTo>
                    <a:pt x="1157823" y="1042564"/>
                  </a:lnTo>
                  <a:cubicBezTo>
                    <a:pt x="1157823" y="1066385"/>
                    <a:pt x="1148360" y="1089229"/>
                    <a:pt x="1131516" y="1106073"/>
                  </a:cubicBezTo>
                  <a:cubicBezTo>
                    <a:pt x="1114673" y="1122917"/>
                    <a:pt x="1091828" y="1132379"/>
                    <a:pt x="1068007" y="1132379"/>
                  </a:cubicBezTo>
                  <a:lnTo>
                    <a:pt x="89815" y="1132379"/>
                  </a:lnTo>
                  <a:cubicBezTo>
                    <a:pt x="65995" y="1132379"/>
                    <a:pt x="43150" y="1122917"/>
                    <a:pt x="26306" y="1106073"/>
                  </a:cubicBezTo>
                  <a:cubicBezTo>
                    <a:pt x="9463" y="1089229"/>
                    <a:pt x="0" y="1066385"/>
                    <a:pt x="0" y="1042564"/>
                  </a:cubicBezTo>
                  <a:lnTo>
                    <a:pt x="0" y="89815"/>
                  </a:lnTo>
                  <a:cubicBezTo>
                    <a:pt x="0" y="65995"/>
                    <a:pt x="9463" y="43150"/>
                    <a:pt x="26306" y="26306"/>
                  </a:cubicBezTo>
                  <a:cubicBezTo>
                    <a:pt x="43150" y="9463"/>
                    <a:pt x="65995" y="0"/>
                    <a:pt x="89815" y="0"/>
                  </a:cubicBezTo>
                  <a:close/>
                </a:path>
              </a:pathLst>
            </a:custGeom>
            <a:solidFill>
              <a:srgbClr val="100B7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57823" cy="1208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용이고딕-레귤러" panose="020B0600000101010101" charset="-127"/>
                <a:ea typeface="용이고딕-레귤러" panose="020B0600000101010101" charset="-127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77703" y="3638968"/>
            <a:ext cx="4396107" cy="4299503"/>
            <a:chOff x="0" y="0"/>
            <a:chExt cx="1157823" cy="11323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7823" cy="1132379"/>
            </a:xfrm>
            <a:custGeom>
              <a:avLst/>
              <a:gdLst/>
              <a:ahLst/>
              <a:cxnLst/>
              <a:rect l="l" t="t" r="r" b="b"/>
              <a:pathLst>
                <a:path w="1157823" h="1132379">
                  <a:moveTo>
                    <a:pt x="89815" y="0"/>
                  </a:moveTo>
                  <a:lnTo>
                    <a:pt x="1068007" y="0"/>
                  </a:lnTo>
                  <a:cubicBezTo>
                    <a:pt x="1091828" y="0"/>
                    <a:pt x="1114673" y="9463"/>
                    <a:pt x="1131516" y="26306"/>
                  </a:cubicBezTo>
                  <a:cubicBezTo>
                    <a:pt x="1148360" y="43150"/>
                    <a:pt x="1157823" y="65995"/>
                    <a:pt x="1157823" y="89815"/>
                  </a:cubicBezTo>
                  <a:lnTo>
                    <a:pt x="1157823" y="1042564"/>
                  </a:lnTo>
                  <a:cubicBezTo>
                    <a:pt x="1157823" y="1066385"/>
                    <a:pt x="1148360" y="1089229"/>
                    <a:pt x="1131516" y="1106073"/>
                  </a:cubicBezTo>
                  <a:cubicBezTo>
                    <a:pt x="1114673" y="1122917"/>
                    <a:pt x="1091828" y="1132379"/>
                    <a:pt x="1068007" y="1132379"/>
                  </a:cubicBezTo>
                  <a:lnTo>
                    <a:pt x="89815" y="1132379"/>
                  </a:lnTo>
                  <a:cubicBezTo>
                    <a:pt x="65995" y="1132379"/>
                    <a:pt x="43150" y="1122917"/>
                    <a:pt x="26306" y="1106073"/>
                  </a:cubicBezTo>
                  <a:cubicBezTo>
                    <a:pt x="9463" y="1089229"/>
                    <a:pt x="0" y="1066385"/>
                    <a:pt x="0" y="1042564"/>
                  </a:cubicBezTo>
                  <a:lnTo>
                    <a:pt x="0" y="89815"/>
                  </a:lnTo>
                  <a:cubicBezTo>
                    <a:pt x="0" y="65995"/>
                    <a:pt x="9463" y="43150"/>
                    <a:pt x="26306" y="26306"/>
                  </a:cubicBezTo>
                  <a:cubicBezTo>
                    <a:pt x="43150" y="9463"/>
                    <a:pt x="65995" y="0"/>
                    <a:pt x="89815" y="0"/>
                  </a:cubicBezTo>
                  <a:close/>
                </a:path>
              </a:pathLst>
            </a:custGeom>
            <a:solidFill>
              <a:srgbClr val="100B7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157823" cy="1208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용이고딕-레귤러" panose="020B0600000101010101" charset="-127"/>
                <a:ea typeface="용이고딕-레귤러" panose="020B0600000101010101" charset="-127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0388144" y="2863597"/>
            <a:ext cx="4887867" cy="5853733"/>
          </a:xfrm>
          <a:custGeom>
            <a:avLst/>
            <a:gdLst/>
            <a:ahLst/>
            <a:cxnLst/>
            <a:rect l="l" t="t" r="r" b="b"/>
            <a:pathLst>
              <a:path w="4887867" h="5853733">
                <a:moveTo>
                  <a:pt x="0" y="0"/>
                </a:moveTo>
                <a:lnTo>
                  <a:pt x="4887867" y="0"/>
                </a:lnTo>
                <a:lnTo>
                  <a:pt x="4887867" y="5853732"/>
                </a:lnTo>
                <a:lnTo>
                  <a:pt x="0" y="5853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88144" y="9039436"/>
            <a:ext cx="6699869" cy="1055229"/>
          </a:xfrm>
          <a:custGeom>
            <a:avLst/>
            <a:gdLst/>
            <a:ahLst/>
            <a:cxnLst/>
            <a:rect l="l" t="t" r="r" b="b"/>
            <a:pathLst>
              <a:path w="6699869" h="1055229">
                <a:moveTo>
                  <a:pt x="0" y="0"/>
                </a:moveTo>
                <a:lnTo>
                  <a:pt x="6699869" y="0"/>
                </a:lnTo>
                <a:lnTo>
                  <a:pt x="6699869" y="1055229"/>
                </a:lnTo>
                <a:lnTo>
                  <a:pt x="0" y="1055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3072329"/>
            <a:ext cx="999747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문제점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7209" y="4020269"/>
            <a:ext cx="3959090" cy="3397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7"/>
              </a:lnSpc>
            </a:pPr>
            <a:r>
              <a:rPr lang="en-US" sz="1688" spc="89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main.js에서 버튼 클릭시 3d.js 스크립트를 추가하여 온클릭마다 데이터속성에 저장된 값을 3d.js의 변수에 저장하여 불러오는 </a:t>
            </a:r>
          </a:p>
          <a:p>
            <a:pPr algn="l">
              <a:lnSpc>
                <a:spcPts val="3377"/>
              </a:lnSpc>
            </a:pPr>
            <a:r>
              <a:rPr lang="en-US" sz="1688" spc="89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방식으로 구현.</a:t>
            </a:r>
          </a:p>
          <a:p>
            <a:pPr algn="l">
              <a:lnSpc>
                <a:spcPts val="3377"/>
              </a:lnSpc>
            </a:pPr>
            <a:endParaRPr lang="en-US" sz="1688" spc="89">
              <a:solidFill>
                <a:srgbClr val="FFFFFF"/>
              </a:solidFill>
              <a:latin typeface="용이고딕-레귤러" panose="020B0600000101010101" charset="-127"/>
              <a:ea typeface="용이고딕-레귤러" panose="020B0600000101010101" charset="-127"/>
              <a:cs typeface="용이고딕-레귤러"/>
              <a:sym typeface="용이고딕-레귤러"/>
            </a:endParaRPr>
          </a:p>
          <a:p>
            <a:pPr algn="l">
              <a:lnSpc>
                <a:spcPts val="3377"/>
              </a:lnSpc>
            </a:pPr>
            <a:r>
              <a:rPr lang="en-US" sz="1688" spc="89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하지만 이미 한번 불러온 상태에서는 초기화 되지 않고 첫번째 클릭시, 저장된 변수값만 반환되는 문제 발생.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53232" y="372259"/>
            <a:ext cx="566729" cy="51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 smtClean="0">
                <a:solidFill>
                  <a:srgbClr val="100B7B">
                    <a:alpha val="20784"/>
                  </a:srgbClr>
                </a:solidFill>
                <a:latin typeface="DM Sans Bold" panose="020B0600000101010101" charset="0"/>
                <a:ea typeface="용이고딕-레귤러" panose="020B0600000101010101" charset="-127"/>
                <a:cs typeface="DM Sans Bold"/>
                <a:sym typeface="DM Sans Bold"/>
              </a:rPr>
              <a:t>04</a:t>
            </a:r>
            <a:endParaRPr lang="en-US" sz="3002" b="1" dirty="0">
              <a:solidFill>
                <a:srgbClr val="100B7B">
                  <a:alpha val="20784"/>
                </a:srgbClr>
              </a:solidFill>
              <a:latin typeface="DM Sans Bold" panose="020B0600000101010101" charset="0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883626" y="1226820"/>
            <a:ext cx="4410518" cy="83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트러블슈팅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 lang="en-US" sz="2400" b="1">
              <a:solidFill>
                <a:srgbClr val="100B7B"/>
              </a:solidFill>
              <a:latin typeface="용이고딕-레귤러" panose="020B0600000101010101" charset="-127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577703" y="3072329"/>
            <a:ext cx="1345686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해결방법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98379" y="5068188"/>
            <a:ext cx="3954756" cy="128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en-US" sz="1752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3d.js를 함수 모듈화하여 함수에 파라미터를 보내 온클릭 시, 함수가 다시 실행하여 </a:t>
            </a:r>
          </a:p>
          <a:p>
            <a:pPr algn="l">
              <a:lnSpc>
                <a:spcPts val="3504"/>
              </a:lnSpc>
            </a:pPr>
            <a:r>
              <a:rPr lang="en-US" sz="1752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파라미터 값으로 변수가 저장될 수 있도록 함.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88144" y="2118198"/>
            <a:ext cx="3001240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CODE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3736" y="3872655"/>
            <a:ext cx="4396107" cy="3384394"/>
            <a:chOff x="0" y="0"/>
            <a:chExt cx="1157823" cy="8913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7823" cy="891363"/>
            </a:xfrm>
            <a:custGeom>
              <a:avLst/>
              <a:gdLst/>
              <a:ahLst/>
              <a:cxnLst/>
              <a:rect l="l" t="t" r="r" b="b"/>
              <a:pathLst>
                <a:path w="1157823" h="891363">
                  <a:moveTo>
                    <a:pt x="89815" y="0"/>
                  </a:moveTo>
                  <a:lnTo>
                    <a:pt x="1068007" y="0"/>
                  </a:lnTo>
                  <a:cubicBezTo>
                    <a:pt x="1091828" y="0"/>
                    <a:pt x="1114673" y="9463"/>
                    <a:pt x="1131516" y="26306"/>
                  </a:cubicBezTo>
                  <a:cubicBezTo>
                    <a:pt x="1148360" y="43150"/>
                    <a:pt x="1157823" y="65995"/>
                    <a:pt x="1157823" y="89815"/>
                  </a:cubicBezTo>
                  <a:lnTo>
                    <a:pt x="1157823" y="801548"/>
                  </a:lnTo>
                  <a:cubicBezTo>
                    <a:pt x="1157823" y="851151"/>
                    <a:pt x="1117611" y="891363"/>
                    <a:pt x="1068007" y="891363"/>
                  </a:cubicBezTo>
                  <a:lnTo>
                    <a:pt x="89815" y="891363"/>
                  </a:lnTo>
                  <a:cubicBezTo>
                    <a:pt x="65995" y="891363"/>
                    <a:pt x="43150" y="881900"/>
                    <a:pt x="26306" y="865057"/>
                  </a:cubicBezTo>
                  <a:cubicBezTo>
                    <a:pt x="9463" y="848213"/>
                    <a:pt x="0" y="825368"/>
                    <a:pt x="0" y="801548"/>
                  </a:cubicBezTo>
                  <a:lnTo>
                    <a:pt x="0" y="89815"/>
                  </a:lnTo>
                  <a:cubicBezTo>
                    <a:pt x="0" y="65995"/>
                    <a:pt x="9463" y="43150"/>
                    <a:pt x="26306" y="26306"/>
                  </a:cubicBezTo>
                  <a:cubicBezTo>
                    <a:pt x="43150" y="9463"/>
                    <a:pt x="65995" y="0"/>
                    <a:pt x="89815" y="0"/>
                  </a:cubicBezTo>
                  <a:close/>
                </a:path>
              </a:pathLst>
            </a:custGeom>
            <a:solidFill>
              <a:srgbClr val="100B7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57823" cy="96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용이고딕-레귤러" panose="020B0600000101010101" charset="-127"/>
                <a:ea typeface="용이고딕-레귤러" panose="020B0600000101010101" charset="-127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24203" y="3872655"/>
            <a:ext cx="4396107" cy="3384394"/>
            <a:chOff x="0" y="0"/>
            <a:chExt cx="1157823" cy="8913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7823" cy="891363"/>
            </a:xfrm>
            <a:custGeom>
              <a:avLst/>
              <a:gdLst/>
              <a:ahLst/>
              <a:cxnLst/>
              <a:rect l="l" t="t" r="r" b="b"/>
              <a:pathLst>
                <a:path w="1157823" h="891363">
                  <a:moveTo>
                    <a:pt x="89815" y="0"/>
                  </a:moveTo>
                  <a:lnTo>
                    <a:pt x="1068007" y="0"/>
                  </a:lnTo>
                  <a:cubicBezTo>
                    <a:pt x="1091828" y="0"/>
                    <a:pt x="1114673" y="9463"/>
                    <a:pt x="1131516" y="26306"/>
                  </a:cubicBezTo>
                  <a:cubicBezTo>
                    <a:pt x="1148360" y="43150"/>
                    <a:pt x="1157823" y="65995"/>
                    <a:pt x="1157823" y="89815"/>
                  </a:cubicBezTo>
                  <a:lnTo>
                    <a:pt x="1157823" y="801548"/>
                  </a:lnTo>
                  <a:cubicBezTo>
                    <a:pt x="1157823" y="851151"/>
                    <a:pt x="1117611" y="891363"/>
                    <a:pt x="1068007" y="891363"/>
                  </a:cubicBezTo>
                  <a:lnTo>
                    <a:pt x="89815" y="891363"/>
                  </a:lnTo>
                  <a:cubicBezTo>
                    <a:pt x="65995" y="891363"/>
                    <a:pt x="43150" y="881900"/>
                    <a:pt x="26306" y="865057"/>
                  </a:cubicBezTo>
                  <a:cubicBezTo>
                    <a:pt x="9463" y="848213"/>
                    <a:pt x="0" y="825368"/>
                    <a:pt x="0" y="801548"/>
                  </a:cubicBezTo>
                  <a:lnTo>
                    <a:pt x="0" y="89815"/>
                  </a:lnTo>
                  <a:cubicBezTo>
                    <a:pt x="0" y="65995"/>
                    <a:pt x="9463" y="43150"/>
                    <a:pt x="26306" y="26306"/>
                  </a:cubicBezTo>
                  <a:cubicBezTo>
                    <a:pt x="43150" y="9463"/>
                    <a:pt x="65995" y="0"/>
                    <a:pt x="89815" y="0"/>
                  </a:cubicBezTo>
                  <a:close/>
                </a:path>
              </a:pathLst>
            </a:custGeom>
            <a:solidFill>
              <a:srgbClr val="100B7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157823" cy="96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용이고딕-레귤러" panose="020B0600000101010101" charset="-127"/>
                <a:ea typeface="용이고딕-레귤러" panose="020B0600000101010101" charset="-127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0110836" y="2983997"/>
            <a:ext cx="4677446" cy="1334407"/>
          </a:xfrm>
          <a:custGeom>
            <a:avLst/>
            <a:gdLst/>
            <a:ahLst/>
            <a:cxnLst/>
            <a:rect l="l" t="t" r="r" b="b"/>
            <a:pathLst>
              <a:path w="4677446" h="1334407">
                <a:moveTo>
                  <a:pt x="0" y="0"/>
                </a:moveTo>
                <a:lnTo>
                  <a:pt x="4677446" y="0"/>
                </a:lnTo>
                <a:lnTo>
                  <a:pt x="4677446" y="1334406"/>
                </a:lnTo>
                <a:lnTo>
                  <a:pt x="0" y="1334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10836" y="4451753"/>
            <a:ext cx="6929389" cy="820213"/>
          </a:xfrm>
          <a:custGeom>
            <a:avLst/>
            <a:gdLst/>
            <a:ahLst/>
            <a:cxnLst/>
            <a:rect l="l" t="t" r="r" b="b"/>
            <a:pathLst>
              <a:path w="6929389" h="820213">
                <a:moveTo>
                  <a:pt x="0" y="0"/>
                </a:moveTo>
                <a:lnTo>
                  <a:pt x="6929389" y="0"/>
                </a:lnTo>
                <a:lnTo>
                  <a:pt x="6929389" y="820214"/>
                </a:lnTo>
                <a:lnTo>
                  <a:pt x="0" y="820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10836" y="5405317"/>
            <a:ext cx="5494937" cy="4591514"/>
          </a:xfrm>
          <a:custGeom>
            <a:avLst/>
            <a:gdLst/>
            <a:ahLst/>
            <a:cxnLst/>
            <a:rect l="l" t="t" r="r" b="b"/>
            <a:pathLst>
              <a:path w="5494937" h="4591514">
                <a:moveTo>
                  <a:pt x="0" y="0"/>
                </a:moveTo>
                <a:lnTo>
                  <a:pt x="5494937" y="0"/>
                </a:lnTo>
                <a:lnTo>
                  <a:pt x="5494937" y="4591514"/>
                </a:lnTo>
                <a:lnTo>
                  <a:pt x="0" y="4591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53736" y="3314378"/>
            <a:ext cx="999747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문제점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2245" y="4229855"/>
            <a:ext cx="3959090" cy="2540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7"/>
              </a:lnSpc>
            </a:pPr>
            <a:r>
              <a:rPr lang="en-US" sz="1688" spc="89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스크롤을 부드럽게 하는 플러그인과 퀵메뉴 클릭시 스크롤이 이동되는 이벤트 각각의 담고있는 위치값이 상이함.</a:t>
            </a:r>
          </a:p>
          <a:p>
            <a:pPr algn="l">
              <a:lnSpc>
                <a:spcPts val="3377"/>
              </a:lnSpc>
            </a:pPr>
            <a:endParaRPr lang="en-US" sz="1688" spc="89">
              <a:solidFill>
                <a:srgbClr val="FFFFFF"/>
              </a:solidFill>
              <a:latin typeface="용이고딕-레귤러" panose="020B0600000101010101" charset="-127"/>
              <a:ea typeface="용이고딕-레귤러" panose="020B0600000101010101" charset="-127"/>
              <a:cs typeface="용이고딕-레귤러"/>
              <a:sym typeface="용이고딕-레귤러"/>
            </a:endParaRPr>
          </a:p>
          <a:p>
            <a:pPr algn="l">
              <a:lnSpc>
                <a:spcPts val="3377"/>
              </a:lnSpc>
            </a:pPr>
            <a:r>
              <a:rPr lang="en-US" sz="1688" spc="89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클릭 이벤트 실행 후 스크롤시 클릭 이벤트 전 위치로 이동되는 현상 발생.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83626" y="1226820"/>
            <a:ext cx="4410518" cy="83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트러블슈팅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 lang="en-US" sz="2400" b="1">
              <a:solidFill>
                <a:srgbClr val="100B7B"/>
              </a:solidFill>
              <a:latin typeface="용이고딕-레귤러" panose="020B0600000101010101" charset="-127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324203" y="3314378"/>
            <a:ext cx="1345686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해결방법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44879" y="4229855"/>
            <a:ext cx="3954756" cy="248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4"/>
              </a:lnSpc>
            </a:pPr>
            <a:r>
              <a:rPr lang="en-US" sz="1652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플러그인 코드에 스크롤 위치값을 업데이트 </a:t>
            </a:r>
          </a:p>
          <a:p>
            <a:pPr algn="l">
              <a:lnSpc>
                <a:spcPts val="3304"/>
              </a:lnSpc>
            </a:pPr>
            <a:r>
              <a:rPr lang="en-US" sz="1652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시킬 수 있는 변수 생성.</a:t>
            </a:r>
          </a:p>
          <a:p>
            <a:pPr algn="l">
              <a:lnSpc>
                <a:spcPts val="3304"/>
              </a:lnSpc>
            </a:pPr>
            <a:endParaRPr lang="en-US" sz="1652">
              <a:solidFill>
                <a:srgbClr val="FFFFFF"/>
              </a:solidFill>
              <a:latin typeface="용이고딕-레귤러" panose="020B0600000101010101" charset="-127"/>
              <a:ea typeface="용이고딕-레귤러" panose="020B0600000101010101" charset="-127"/>
              <a:cs typeface="용이고딕-레귤러"/>
              <a:sym typeface="용이고딕-레귤러"/>
            </a:endParaRPr>
          </a:p>
          <a:p>
            <a:pPr algn="l">
              <a:lnSpc>
                <a:spcPts val="3304"/>
              </a:lnSpc>
            </a:pPr>
            <a:r>
              <a:rPr lang="en-US" sz="1652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플러그인을 불러오고 있는 sub-mercury.js에 해당 변수를 함께 불러와서 퀵메뉴 클릭이벤트</a:t>
            </a:r>
          </a:p>
          <a:p>
            <a:pPr algn="l">
              <a:lnSpc>
                <a:spcPts val="3304"/>
              </a:lnSpc>
            </a:pPr>
            <a:r>
              <a:rPr lang="en-US" sz="1652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실행 후 위치값을 업데이트.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10836" y="2425719"/>
            <a:ext cx="3001240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CODE</a:t>
            </a:r>
          </a:p>
        </p:txBody>
      </p:sp>
      <p:sp>
        <p:nvSpPr>
          <p:cNvPr id="19" name="TextBox 13"/>
          <p:cNvSpPr txBox="1"/>
          <p:nvPr/>
        </p:nvSpPr>
        <p:spPr>
          <a:xfrm>
            <a:off x="8853232" y="372259"/>
            <a:ext cx="566729" cy="51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 smtClean="0">
                <a:solidFill>
                  <a:srgbClr val="100B7B">
                    <a:alpha val="20784"/>
                  </a:srgbClr>
                </a:solidFill>
                <a:latin typeface="DM Sans Bold" panose="020B0600000101010101" charset="0"/>
                <a:ea typeface="용이고딕-레귤러" panose="020B0600000101010101" charset="-127"/>
                <a:cs typeface="DM Sans Bold"/>
                <a:sym typeface="DM Sans Bold"/>
              </a:rPr>
              <a:t>04</a:t>
            </a:r>
            <a:endParaRPr lang="en-US" sz="3002" b="1" dirty="0">
              <a:solidFill>
                <a:srgbClr val="100B7B">
                  <a:alpha val="20784"/>
                </a:srgbClr>
              </a:solidFill>
              <a:latin typeface="DM Sans Bold" panose="020B0600000101010101" charset="0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8774551" y="390399"/>
            <a:ext cx="593871" cy="51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>
                <a:solidFill>
                  <a:srgbClr val="100B7B">
                    <a:alpha val="20784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00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935970" y="1226820"/>
            <a:ext cx="241605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00B7B"/>
                </a:solidFill>
                <a:latin typeface="DM Sans Bold"/>
                <a:ea typeface="DM Sans Bold"/>
                <a:cs typeface="DM Sans Bold"/>
                <a:sym typeface="DM Sans Bold"/>
              </a:rPr>
              <a:t>Team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53720" y="3308398"/>
            <a:ext cx="4717767" cy="2171748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432"/>
              </a:lnSpc>
            </a:pPr>
            <a:r>
              <a:rPr lang="en-US" sz="13166" b="1" spc="1092" dirty="0">
                <a:ln>
                  <a:solidFill>
                    <a:schemeClr val="tx1"/>
                  </a:solidFill>
                </a:ln>
                <a:solidFill>
                  <a:srgbClr val="FFFFFF">
                    <a:alpha val="9098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😃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71487" y="3308398"/>
            <a:ext cx="4717767" cy="2176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432"/>
              </a:lnSpc>
            </a:pPr>
            <a:r>
              <a:rPr lang="ko-KR" altLang="en-US" sz="13166" b="1" spc="1092" dirty="0" smtClean="0">
                <a:ln>
                  <a:solidFill>
                    <a:schemeClr val="tx1"/>
                  </a:solidFill>
                </a:ln>
                <a:solidFill>
                  <a:srgbClr val="FFFFFF">
                    <a:alpha val="9098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😀</a:t>
            </a:r>
            <a:endParaRPr lang="en-US" sz="13166" b="1" spc="1092" dirty="0">
              <a:ln>
                <a:solidFill>
                  <a:schemeClr val="tx1"/>
                </a:solidFill>
              </a:ln>
              <a:solidFill>
                <a:srgbClr val="FFFFFF">
                  <a:alpha val="9098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용이고딕-레귤러 Bold"/>
              <a:ea typeface="용이고딕-레귤러 Bold"/>
              <a:cs typeface="용이고딕-레귤러 Bold"/>
              <a:sym typeface="용이고딕-레귤러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821039" y="6103993"/>
            <a:ext cx="3783128" cy="108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</a:pPr>
            <a:r>
              <a:rPr lang="en-US" sz="3529" b="1" spc="292">
                <a:solidFill>
                  <a:srgbClr val="545454">
                    <a:alpha val="90980"/>
                  </a:srgbClr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양현석</a:t>
            </a:r>
          </a:p>
          <a:p>
            <a:pPr marL="0" lvl="0" indent="0" algn="ctr">
              <a:lnSpc>
                <a:spcPts val="3680"/>
              </a:lnSpc>
            </a:pPr>
            <a:r>
              <a:rPr lang="en-US" sz="2629" b="1" spc="218">
                <a:solidFill>
                  <a:srgbClr val="545454">
                    <a:alpha val="90980"/>
                  </a:srgbClr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(총괄 , 서브페이지)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50307" y="6103993"/>
            <a:ext cx="4560127" cy="108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</a:pPr>
            <a:r>
              <a:rPr lang="en-US" sz="3529" b="1" spc="292">
                <a:solidFill>
                  <a:srgbClr val="545454">
                    <a:alpha val="90980"/>
                  </a:srgbClr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전정훈</a:t>
            </a:r>
          </a:p>
          <a:p>
            <a:pPr marL="0" lvl="0" indent="0" algn="ctr">
              <a:lnSpc>
                <a:spcPts val="3680"/>
              </a:lnSpc>
            </a:pPr>
            <a:r>
              <a:rPr lang="en-US" sz="2629" b="1" spc="218">
                <a:solidFill>
                  <a:srgbClr val="545454">
                    <a:alpha val="90980"/>
                  </a:srgbClr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(메인페이지 , 공통 Include)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3736" y="3872655"/>
            <a:ext cx="4396107" cy="2373258"/>
            <a:chOff x="0" y="0"/>
            <a:chExt cx="1157823" cy="6250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7823" cy="625056"/>
            </a:xfrm>
            <a:custGeom>
              <a:avLst/>
              <a:gdLst/>
              <a:ahLst/>
              <a:cxnLst/>
              <a:rect l="l" t="t" r="r" b="b"/>
              <a:pathLst>
                <a:path w="1157823" h="625056">
                  <a:moveTo>
                    <a:pt x="89815" y="0"/>
                  </a:moveTo>
                  <a:lnTo>
                    <a:pt x="1068007" y="0"/>
                  </a:lnTo>
                  <a:cubicBezTo>
                    <a:pt x="1091828" y="0"/>
                    <a:pt x="1114673" y="9463"/>
                    <a:pt x="1131516" y="26306"/>
                  </a:cubicBezTo>
                  <a:cubicBezTo>
                    <a:pt x="1148360" y="43150"/>
                    <a:pt x="1157823" y="65995"/>
                    <a:pt x="1157823" y="89815"/>
                  </a:cubicBezTo>
                  <a:lnTo>
                    <a:pt x="1157823" y="535240"/>
                  </a:lnTo>
                  <a:cubicBezTo>
                    <a:pt x="1157823" y="559061"/>
                    <a:pt x="1148360" y="581906"/>
                    <a:pt x="1131516" y="598749"/>
                  </a:cubicBezTo>
                  <a:cubicBezTo>
                    <a:pt x="1114673" y="615593"/>
                    <a:pt x="1091828" y="625056"/>
                    <a:pt x="1068007" y="625056"/>
                  </a:cubicBezTo>
                  <a:lnTo>
                    <a:pt x="89815" y="625056"/>
                  </a:lnTo>
                  <a:cubicBezTo>
                    <a:pt x="65995" y="625056"/>
                    <a:pt x="43150" y="615593"/>
                    <a:pt x="26306" y="598749"/>
                  </a:cubicBezTo>
                  <a:cubicBezTo>
                    <a:pt x="9463" y="581906"/>
                    <a:pt x="0" y="559061"/>
                    <a:pt x="0" y="535240"/>
                  </a:cubicBezTo>
                  <a:lnTo>
                    <a:pt x="0" y="89815"/>
                  </a:lnTo>
                  <a:cubicBezTo>
                    <a:pt x="0" y="65995"/>
                    <a:pt x="9463" y="43150"/>
                    <a:pt x="26306" y="26306"/>
                  </a:cubicBezTo>
                  <a:cubicBezTo>
                    <a:pt x="43150" y="9463"/>
                    <a:pt x="65995" y="0"/>
                    <a:pt x="89815" y="0"/>
                  </a:cubicBezTo>
                  <a:close/>
                </a:path>
              </a:pathLst>
            </a:custGeom>
            <a:solidFill>
              <a:srgbClr val="100B7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57823" cy="701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용이고딕-레귤러" panose="020B0600000101010101" charset="-127"/>
                <a:ea typeface="용이고딕-레귤러" panose="020B0600000101010101" charset="-127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24203" y="3872655"/>
            <a:ext cx="4396107" cy="2373258"/>
            <a:chOff x="0" y="0"/>
            <a:chExt cx="1157823" cy="6250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7823" cy="625056"/>
            </a:xfrm>
            <a:custGeom>
              <a:avLst/>
              <a:gdLst/>
              <a:ahLst/>
              <a:cxnLst/>
              <a:rect l="l" t="t" r="r" b="b"/>
              <a:pathLst>
                <a:path w="1157823" h="625056">
                  <a:moveTo>
                    <a:pt x="89815" y="0"/>
                  </a:moveTo>
                  <a:lnTo>
                    <a:pt x="1068007" y="0"/>
                  </a:lnTo>
                  <a:cubicBezTo>
                    <a:pt x="1091828" y="0"/>
                    <a:pt x="1114673" y="9463"/>
                    <a:pt x="1131516" y="26306"/>
                  </a:cubicBezTo>
                  <a:cubicBezTo>
                    <a:pt x="1148360" y="43150"/>
                    <a:pt x="1157823" y="65995"/>
                    <a:pt x="1157823" y="89815"/>
                  </a:cubicBezTo>
                  <a:lnTo>
                    <a:pt x="1157823" y="535240"/>
                  </a:lnTo>
                  <a:cubicBezTo>
                    <a:pt x="1157823" y="559061"/>
                    <a:pt x="1148360" y="581906"/>
                    <a:pt x="1131516" y="598749"/>
                  </a:cubicBezTo>
                  <a:cubicBezTo>
                    <a:pt x="1114673" y="615593"/>
                    <a:pt x="1091828" y="625056"/>
                    <a:pt x="1068007" y="625056"/>
                  </a:cubicBezTo>
                  <a:lnTo>
                    <a:pt x="89815" y="625056"/>
                  </a:lnTo>
                  <a:cubicBezTo>
                    <a:pt x="65995" y="625056"/>
                    <a:pt x="43150" y="615593"/>
                    <a:pt x="26306" y="598749"/>
                  </a:cubicBezTo>
                  <a:cubicBezTo>
                    <a:pt x="9463" y="581906"/>
                    <a:pt x="0" y="559061"/>
                    <a:pt x="0" y="535240"/>
                  </a:cubicBezTo>
                  <a:lnTo>
                    <a:pt x="0" y="89815"/>
                  </a:lnTo>
                  <a:cubicBezTo>
                    <a:pt x="0" y="65995"/>
                    <a:pt x="9463" y="43150"/>
                    <a:pt x="26306" y="26306"/>
                  </a:cubicBezTo>
                  <a:cubicBezTo>
                    <a:pt x="43150" y="9463"/>
                    <a:pt x="65995" y="0"/>
                    <a:pt x="89815" y="0"/>
                  </a:cubicBezTo>
                  <a:close/>
                </a:path>
              </a:pathLst>
            </a:custGeom>
            <a:solidFill>
              <a:srgbClr val="100B7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157823" cy="701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용이고딕-레귤러" panose="020B0600000101010101" charset="-127"/>
                <a:ea typeface="용이고딕-레귤러" panose="020B0600000101010101" charset="-127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0113179" y="3881017"/>
            <a:ext cx="7310856" cy="3376032"/>
          </a:xfrm>
          <a:custGeom>
            <a:avLst/>
            <a:gdLst/>
            <a:ahLst/>
            <a:cxnLst/>
            <a:rect l="l" t="t" r="r" b="b"/>
            <a:pathLst>
              <a:path w="7310856" h="3376032">
                <a:moveTo>
                  <a:pt x="0" y="0"/>
                </a:moveTo>
                <a:lnTo>
                  <a:pt x="7310856" y="0"/>
                </a:lnTo>
                <a:lnTo>
                  <a:pt x="7310856" y="3376032"/>
                </a:lnTo>
                <a:lnTo>
                  <a:pt x="0" y="3376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53736" y="3314378"/>
            <a:ext cx="999747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문제점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4898" y="4162660"/>
            <a:ext cx="3713784" cy="146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7"/>
              </a:lnSpc>
            </a:pPr>
            <a:r>
              <a:rPr lang="en-US" sz="1988" spc="105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배포 전 로컬 경로를 통해 이상없이 출력되었던 갤러리 이미지들이 배포 후 출력되지 못하는 오류 발생.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83626" y="1226820"/>
            <a:ext cx="4410518" cy="83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트러블슈팅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 lang="en-US" sz="2400" b="1">
              <a:solidFill>
                <a:srgbClr val="100B7B"/>
              </a:solidFill>
              <a:latin typeface="용이고딕-레귤러" panose="020B0600000101010101" charset="-127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324203" y="3314378"/>
            <a:ext cx="1345686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해결방법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44879" y="4250706"/>
            <a:ext cx="3954756" cy="128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en-US" sz="1752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기존 전달되던 h1 태그의 값을 이미지 이름과 일치시키기 위해 toLowerCase 메서드를   사용하여 대문자값을 소문자로 변환.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13179" y="3314378"/>
            <a:ext cx="3001240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CODE</a:t>
            </a:r>
          </a:p>
        </p:txBody>
      </p:sp>
      <p:sp>
        <p:nvSpPr>
          <p:cNvPr id="17" name="TextBox 13"/>
          <p:cNvSpPr txBox="1"/>
          <p:nvPr/>
        </p:nvSpPr>
        <p:spPr>
          <a:xfrm>
            <a:off x="8853232" y="372259"/>
            <a:ext cx="566729" cy="51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 smtClean="0">
                <a:solidFill>
                  <a:srgbClr val="100B7B">
                    <a:alpha val="20784"/>
                  </a:srgbClr>
                </a:solidFill>
                <a:latin typeface="DM Sans Bold" panose="020B0600000101010101" charset="0"/>
                <a:ea typeface="용이고딕-레귤러" panose="020B0600000101010101" charset="-127"/>
                <a:cs typeface="DM Sans Bold"/>
                <a:sym typeface="DM Sans Bold"/>
              </a:rPr>
              <a:t>04</a:t>
            </a:r>
            <a:endParaRPr lang="en-US" sz="3002" b="1" dirty="0">
              <a:solidFill>
                <a:srgbClr val="100B7B">
                  <a:alpha val="20784"/>
                </a:srgbClr>
              </a:solidFill>
              <a:latin typeface="DM Sans Bold" panose="020B0600000101010101" charset="0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3736" y="3872655"/>
            <a:ext cx="4396107" cy="4567065"/>
            <a:chOff x="0" y="0"/>
            <a:chExt cx="1157823" cy="12028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7823" cy="1202848"/>
            </a:xfrm>
            <a:custGeom>
              <a:avLst/>
              <a:gdLst/>
              <a:ahLst/>
              <a:cxnLst/>
              <a:rect l="l" t="t" r="r" b="b"/>
              <a:pathLst>
                <a:path w="1157823" h="1202848">
                  <a:moveTo>
                    <a:pt x="89815" y="0"/>
                  </a:moveTo>
                  <a:lnTo>
                    <a:pt x="1068007" y="0"/>
                  </a:lnTo>
                  <a:cubicBezTo>
                    <a:pt x="1091828" y="0"/>
                    <a:pt x="1114673" y="9463"/>
                    <a:pt x="1131516" y="26306"/>
                  </a:cubicBezTo>
                  <a:cubicBezTo>
                    <a:pt x="1148360" y="43150"/>
                    <a:pt x="1157823" y="65995"/>
                    <a:pt x="1157823" y="89815"/>
                  </a:cubicBezTo>
                  <a:lnTo>
                    <a:pt x="1157823" y="1113033"/>
                  </a:lnTo>
                  <a:cubicBezTo>
                    <a:pt x="1157823" y="1162637"/>
                    <a:pt x="1117611" y="1202848"/>
                    <a:pt x="1068007" y="1202848"/>
                  </a:cubicBezTo>
                  <a:lnTo>
                    <a:pt x="89815" y="1202848"/>
                  </a:lnTo>
                  <a:cubicBezTo>
                    <a:pt x="65995" y="1202848"/>
                    <a:pt x="43150" y="1193386"/>
                    <a:pt x="26306" y="1176542"/>
                  </a:cubicBezTo>
                  <a:cubicBezTo>
                    <a:pt x="9463" y="1159698"/>
                    <a:pt x="0" y="1136853"/>
                    <a:pt x="0" y="1113033"/>
                  </a:cubicBezTo>
                  <a:lnTo>
                    <a:pt x="0" y="89815"/>
                  </a:lnTo>
                  <a:cubicBezTo>
                    <a:pt x="0" y="65995"/>
                    <a:pt x="9463" y="43150"/>
                    <a:pt x="26306" y="26306"/>
                  </a:cubicBezTo>
                  <a:cubicBezTo>
                    <a:pt x="43150" y="9463"/>
                    <a:pt x="65995" y="0"/>
                    <a:pt x="89815" y="0"/>
                  </a:cubicBezTo>
                  <a:close/>
                </a:path>
              </a:pathLst>
            </a:custGeom>
            <a:solidFill>
              <a:srgbClr val="100B7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57823" cy="1279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용이고딕-레귤러" panose="020B0600000101010101" charset="-127"/>
                <a:ea typeface="용이고딕-레귤러" panose="020B0600000101010101" charset="-127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24203" y="3872655"/>
            <a:ext cx="4396107" cy="3384394"/>
            <a:chOff x="0" y="0"/>
            <a:chExt cx="1157823" cy="8913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7823" cy="891363"/>
            </a:xfrm>
            <a:custGeom>
              <a:avLst/>
              <a:gdLst/>
              <a:ahLst/>
              <a:cxnLst/>
              <a:rect l="l" t="t" r="r" b="b"/>
              <a:pathLst>
                <a:path w="1157823" h="891363">
                  <a:moveTo>
                    <a:pt x="89815" y="0"/>
                  </a:moveTo>
                  <a:lnTo>
                    <a:pt x="1068007" y="0"/>
                  </a:lnTo>
                  <a:cubicBezTo>
                    <a:pt x="1091828" y="0"/>
                    <a:pt x="1114673" y="9463"/>
                    <a:pt x="1131516" y="26306"/>
                  </a:cubicBezTo>
                  <a:cubicBezTo>
                    <a:pt x="1148360" y="43150"/>
                    <a:pt x="1157823" y="65995"/>
                    <a:pt x="1157823" y="89815"/>
                  </a:cubicBezTo>
                  <a:lnTo>
                    <a:pt x="1157823" y="801548"/>
                  </a:lnTo>
                  <a:cubicBezTo>
                    <a:pt x="1157823" y="851151"/>
                    <a:pt x="1117611" y="891363"/>
                    <a:pt x="1068007" y="891363"/>
                  </a:cubicBezTo>
                  <a:lnTo>
                    <a:pt x="89815" y="891363"/>
                  </a:lnTo>
                  <a:cubicBezTo>
                    <a:pt x="65995" y="891363"/>
                    <a:pt x="43150" y="881900"/>
                    <a:pt x="26306" y="865057"/>
                  </a:cubicBezTo>
                  <a:cubicBezTo>
                    <a:pt x="9463" y="848213"/>
                    <a:pt x="0" y="825368"/>
                    <a:pt x="0" y="801548"/>
                  </a:cubicBezTo>
                  <a:lnTo>
                    <a:pt x="0" y="89815"/>
                  </a:lnTo>
                  <a:cubicBezTo>
                    <a:pt x="0" y="65995"/>
                    <a:pt x="9463" y="43150"/>
                    <a:pt x="26306" y="26306"/>
                  </a:cubicBezTo>
                  <a:cubicBezTo>
                    <a:pt x="43150" y="9463"/>
                    <a:pt x="65995" y="0"/>
                    <a:pt x="89815" y="0"/>
                  </a:cubicBezTo>
                  <a:close/>
                </a:path>
              </a:pathLst>
            </a:custGeom>
            <a:solidFill>
              <a:srgbClr val="100B7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157823" cy="96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용이고딕-레귤러" panose="020B0600000101010101" charset="-127"/>
                <a:ea typeface="용이고딕-레귤러" panose="020B0600000101010101" charset="-127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1268004" y="3381565"/>
            <a:ext cx="3688142" cy="6675370"/>
          </a:xfrm>
          <a:custGeom>
            <a:avLst/>
            <a:gdLst/>
            <a:ahLst/>
            <a:cxnLst/>
            <a:rect l="l" t="t" r="r" b="b"/>
            <a:pathLst>
              <a:path w="3688142" h="6675370">
                <a:moveTo>
                  <a:pt x="0" y="0"/>
                </a:moveTo>
                <a:lnTo>
                  <a:pt x="3688142" y="0"/>
                </a:lnTo>
                <a:lnTo>
                  <a:pt x="3688142" y="6675369"/>
                </a:lnTo>
                <a:lnTo>
                  <a:pt x="0" y="6675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53736" y="3314378"/>
            <a:ext cx="999747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문제점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2245" y="4229855"/>
            <a:ext cx="3959090" cy="348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7"/>
              </a:lnSpc>
            </a:pPr>
            <a:r>
              <a:rPr lang="en-US" sz="1688" spc="89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Mercury 서브페이지에서 특정 시점이후에 SASS에서 오류가 발생하여 수정한 속성 및  값들이 적용되지 않음.</a:t>
            </a:r>
          </a:p>
          <a:p>
            <a:pPr algn="l">
              <a:lnSpc>
                <a:spcPts val="3377"/>
              </a:lnSpc>
            </a:pPr>
            <a:endParaRPr lang="en-US" sz="1688" spc="89">
              <a:solidFill>
                <a:srgbClr val="FFFFFF"/>
              </a:solidFill>
              <a:latin typeface="용이고딕-레귤러" panose="020B0600000101010101" charset="-127"/>
              <a:ea typeface="용이고딕-레귤러" panose="020B0600000101010101" charset="-127"/>
              <a:cs typeface="용이고딕-레귤러"/>
              <a:sym typeface="용이고딕-레귤러"/>
            </a:endParaRPr>
          </a:p>
          <a:p>
            <a:pPr algn="l">
              <a:lnSpc>
                <a:spcPts val="3377"/>
              </a:lnSpc>
            </a:pPr>
            <a:r>
              <a:rPr lang="en-US" sz="1688" spc="89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prettier와 코드 내 오류를 표기하는 빨간계열 색상은 출력되지 않았으나, SASS 검사시에 mixin 내의 또다른 mixin이 선언되었다는 오류가 출력됨.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83626" y="1226820"/>
            <a:ext cx="4410518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트러블슈팅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 lang="en-US" sz="2400" b="1">
              <a:solidFill>
                <a:srgbClr val="100B7B"/>
              </a:solidFill>
              <a:latin typeface="용이고딕-레귤러" panose="020B0600000101010101" charset="-127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324203" y="3314378"/>
            <a:ext cx="1345686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해결방법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44879" y="4229855"/>
            <a:ext cx="3954756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4"/>
              </a:lnSpc>
            </a:pPr>
            <a:r>
              <a:rPr lang="en-US" sz="1652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해당 페이지의 CSS를 구성하는 SASS 파일의 전체적인 코드와 사용한 mixin  변수들을 검토하여 mixin 변수 선언 후 태그가 닫히지 않은 것으로 확인</a:t>
            </a:r>
          </a:p>
          <a:p>
            <a:pPr algn="l">
              <a:lnSpc>
                <a:spcPts val="3304"/>
              </a:lnSpc>
            </a:pPr>
            <a:endParaRPr lang="en-US" sz="1652">
              <a:solidFill>
                <a:srgbClr val="FFFFFF"/>
              </a:solidFill>
              <a:latin typeface="용이고딕-레귤러" panose="020B0600000101010101" charset="-127"/>
              <a:ea typeface="용이고딕-레귤러" panose="020B0600000101010101" charset="-127"/>
              <a:cs typeface="용이고딕-레귤러"/>
              <a:sym typeface="용이고딕-레귤러"/>
            </a:endParaRPr>
          </a:p>
          <a:p>
            <a:pPr algn="l">
              <a:lnSpc>
                <a:spcPts val="3304"/>
              </a:lnSpc>
            </a:pPr>
            <a:r>
              <a:rPr lang="en-US" sz="1652">
                <a:solidFill>
                  <a:srgbClr val="FFFFFF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태그 수정 후 정상 작동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10836" y="3314378"/>
            <a:ext cx="3001240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CODE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268004" y="7264748"/>
            <a:ext cx="1046312" cy="725239"/>
            <a:chOff x="0" y="0"/>
            <a:chExt cx="275572" cy="19100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5572" cy="191009"/>
            </a:xfrm>
            <a:custGeom>
              <a:avLst/>
              <a:gdLst/>
              <a:ahLst/>
              <a:cxnLst/>
              <a:rect l="l" t="t" r="r" b="b"/>
              <a:pathLst>
                <a:path w="275572" h="191009">
                  <a:moveTo>
                    <a:pt x="95505" y="0"/>
                  </a:moveTo>
                  <a:lnTo>
                    <a:pt x="180067" y="0"/>
                  </a:lnTo>
                  <a:cubicBezTo>
                    <a:pt x="205397" y="0"/>
                    <a:pt x="229689" y="10062"/>
                    <a:pt x="247599" y="27973"/>
                  </a:cubicBezTo>
                  <a:cubicBezTo>
                    <a:pt x="265510" y="45883"/>
                    <a:pt x="275572" y="70175"/>
                    <a:pt x="275572" y="95505"/>
                  </a:cubicBezTo>
                  <a:lnTo>
                    <a:pt x="275572" y="95505"/>
                  </a:lnTo>
                  <a:cubicBezTo>
                    <a:pt x="275572" y="120834"/>
                    <a:pt x="265510" y="145126"/>
                    <a:pt x="247599" y="163037"/>
                  </a:cubicBezTo>
                  <a:cubicBezTo>
                    <a:pt x="229689" y="180947"/>
                    <a:pt x="205397" y="191009"/>
                    <a:pt x="180067" y="191009"/>
                  </a:cubicBezTo>
                  <a:lnTo>
                    <a:pt x="95505" y="191009"/>
                  </a:lnTo>
                  <a:cubicBezTo>
                    <a:pt x="70175" y="191009"/>
                    <a:pt x="45883" y="180947"/>
                    <a:pt x="27973" y="163037"/>
                  </a:cubicBezTo>
                  <a:cubicBezTo>
                    <a:pt x="10062" y="145126"/>
                    <a:pt x="0" y="120834"/>
                    <a:pt x="0" y="95505"/>
                  </a:cubicBezTo>
                  <a:lnTo>
                    <a:pt x="0" y="95505"/>
                  </a:lnTo>
                  <a:cubicBezTo>
                    <a:pt x="0" y="70175"/>
                    <a:pt x="10062" y="45883"/>
                    <a:pt x="27973" y="27973"/>
                  </a:cubicBezTo>
                  <a:cubicBezTo>
                    <a:pt x="45883" y="10062"/>
                    <a:pt x="70175" y="0"/>
                    <a:pt x="955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104775"/>
              <a:ext cx="275572" cy="2957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용이고딕-레귤러" panose="020B0600000101010101" charset="-127"/>
                <a:ea typeface="용이고딕-레귤러" panose="020B0600000101010101" charset="-127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268004" y="3381565"/>
            <a:ext cx="1844071" cy="355034"/>
            <a:chOff x="0" y="0"/>
            <a:chExt cx="485681" cy="9350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5681" cy="93507"/>
            </a:xfrm>
            <a:custGeom>
              <a:avLst/>
              <a:gdLst/>
              <a:ahLst/>
              <a:cxnLst/>
              <a:rect l="l" t="t" r="r" b="b"/>
              <a:pathLst>
                <a:path w="485681" h="93507">
                  <a:moveTo>
                    <a:pt x="46753" y="0"/>
                  </a:moveTo>
                  <a:lnTo>
                    <a:pt x="438928" y="0"/>
                  </a:lnTo>
                  <a:cubicBezTo>
                    <a:pt x="451328" y="0"/>
                    <a:pt x="463219" y="4926"/>
                    <a:pt x="471987" y="13694"/>
                  </a:cubicBezTo>
                  <a:cubicBezTo>
                    <a:pt x="480755" y="22462"/>
                    <a:pt x="485681" y="34354"/>
                    <a:pt x="485681" y="46753"/>
                  </a:cubicBezTo>
                  <a:lnTo>
                    <a:pt x="485681" y="46753"/>
                  </a:lnTo>
                  <a:cubicBezTo>
                    <a:pt x="485681" y="72575"/>
                    <a:pt x="464749" y="93507"/>
                    <a:pt x="438928" y="93507"/>
                  </a:cubicBezTo>
                  <a:lnTo>
                    <a:pt x="46753" y="93507"/>
                  </a:lnTo>
                  <a:cubicBezTo>
                    <a:pt x="20932" y="93507"/>
                    <a:pt x="0" y="72575"/>
                    <a:pt x="0" y="46753"/>
                  </a:cubicBezTo>
                  <a:lnTo>
                    <a:pt x="0" y="46753"/>
                  </a:lnTo>
                  <a:cubicBezTo>
                    <a:pt x="0" y="20932"/>
                    <a:pt x="20932" y="0"/>
                    <a:pt x="467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04775"/>
              <a:ext cx="485681" cy="1982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용이고딕-레귤러" panose="020B0600000101010101" charset="-127"/>
                <a:ea typeface="용이고딕-레귤러" panose="020B0600000101010101" charset="-127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171301" y="9687644"/>
            <a:ext cx="911076" cy="504683"/>
            <a:chOff x="0" y="0"/>
            <a:chExt cx="239954" cy="13292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9954" cy="132921"/>
            </a:xfrm>
            <a:custGeom>
              <a:avLst/>
              <a:gdLst/>
              <a:ahLst/>
              <a:cxnLst/>
              <a:rect l="l" t="t" r="r" b="b"/>
              <a:pathLst>
                <a:path w="239954" h="132921">
                  <a:moveTo>
                    <a:pt x="66460" y="0"/>
                  </a:moveTo>
                  <a:lnTo>
                    <a:pt x="173494" y="0"/>
                  </a:lnTo>
                  <a:cubicBezTo>
                    <a:pt x="191120" y="0"/>
                    <a:pt x="208025" y="7002"/>
                    <a:pt x="220488" y="19466"/>
                  </a:cubicBezTo>
                  <a:cubicBezTo>
                    <a:pt x="232952" y="31929"/>
                    <a:pt x="239954" y="48834"/>
                    <a:pt x="239954" y="66460"/>
                  </a:cubicBezTo>
                  <a:lnTo>
                    <a:pt x="239954" y="66460"/>
                  </a:lnTo>
                  <a:cubicBezTo>
                    <a:pt x="239954" y="103165"/>
                    <a:pt x="210199" y="132921"/>
                    <a:pt x="173494" y="132921"/>
                  </a:cubicBezTo>
                  <a:lnTo>
                    <a:pt x="66460" y="132921"/>
                  </a:lnTo>
                  <a:cubicBezTo>
                    <a:pt x="48834" y="132921"/>
                    <a:pt x="31929" y="125919"/>
                    <a:pt x="19466" y="113455"/>
                  </a:cubicBezTo>
                  <a:cubicBezTo>
                    <a:pt x="7002" y="100991"/>
                    <a:pt x="0" y="84087"/>
                    <a:pt x="0" y="66460"/>
                  </a:cubicBezTo>
                  <a:lnTo>
                    <a:pt x="0" y="66460"/>
                  </a:lnTo>
                  <a:cubicBezTo>
                    <a:pt x="0" y="48834"/>
                    <a:pt x="7002" y="31929"/>
                    <a:pt x="19466" y="19466"/>
                  </a:cubicBezTo>
                  <a:cubicBezTo>
                    <a:pt x="31929" y="7002"/>
                    <a:pt x="48834" y="0"/>
                    <a:pt x="664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5CE1E6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104775"/>
              <a:ext cx="239954" cy="2376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용이고딕-레귤러" panose="020B0600000101010101" charset="-127"/>
                <a:ea typeface="용이고딕-레귤러" panose="020B0600000101010101" charset="-127"/>
              </a:endParaRPr>
            </a:p>
          </p:txBody>
        </p:sp>
      </p:grpSp>
      <p:sp>
        <p:nvSpPr>
          <p:cNvPr id="26" name="TextBox 13"/>
          <p:cNvSpPr txBox="1"/>
          <p:nvPr/>
        </p:nvSpPr>
        <p:spPr>
          <a:xfrm>
            <a:off x="8853232" y="372259"/>
            <a:ext cx="566729" cy="51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 smtClean="0">
                <a:solidFill>
                  <a:srgbClr val="100B7B">
                    <a:alpha val="20784"/>
                  </a:srgbClr>
                </a:solidFill>
                <a:latin typeface="DM Sans Bold" panose="020B0600000101010101" charset="0"/>
                <a:ea typeface="용이고딕-레귤러" panose="020B0600000101010101" charset="-127"/>
                <a:cs typeface="DM Sans Bold"/>
                <a:sym typeface="DM Sans Bold"/>
              </a:rPr>
              <a:t>04</a:t>
            </a:r>
            <a:endParaRPr lang="en-US" sz="3002" b="1" dirty="0">
              <a:solidFill>
                <a:srgbClr val="100B7B">
                  <a:alpha val="20784"/>
                </a:srgbClr>
              </a:solidFill>
              <a:latin typeface="DM Sans Bold" panose="020B0600000101010101" charset="0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6883626" y="1226820"/>
            <a:ext cx="4410518" cy="83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 err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"/>
                <a:sym typeface="DM Sans"/>
              </a:rPr>
              <a:t>향후계획</a:t>
            </a:r>
            <a:endParaRPr lang="en-US" sz="2400" b="1" dirty="0">
              <a:solidFill>
                <a:srgbClr val="100B7B"/>
              </a:solidFill>
              <a:latin typeface="용이고딕-레귤러" panose="020B0600000101010101" charset="-127"/>
              <a:ea typeface="용이고딕-레귤러" panose="020B0600000101010101" charset="-127"/>
              <a:cs typeface="DM Sans"/>
              <a:sym typeface="DM Sans"/>
            </a:endParaRP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100B7B"/>
              </a:solidFill>
              <a:latin typeface="용이고딕-레귤러" panose="020B0600000101010101" charset="-127"/>
              <a:ea typeface="용이고딕-레귤러" panose="020B0600000101010101" charset="-127"/>
              <a:cs typeface="DM Sans"/>
              <a:sym typeface="DM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853232" y="372259"/>
            <a:ext cx="566729" cy="51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>
                <a:solidFill>
                  <a:srgbClr val="100B7B">
                    <a:alpha val="20784"/>
                  </a:srgbClr>
                </a:solidFill>
                <a:latin typeface="DM Sans Bold" panose="020B0600000101010101" charset="0"/>
                <a:ea typeface="용이고딕-레귤러" panose="020B0600000101010101" charset="-127"/>
                <a:cs typeface="DM Sans Bold"/>
                <a:sym typeface="DM Sans Bold"/>
              </a:rPr>
              <a:t>05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08101" y="4454470"/>
            <a:ext cx="5704066" cy="1552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1.  서브페이지 추가 구현 </a:t>
            </a:r>
          </a:p>
          <a:p>
            <a:pPr algn="l">
              <a:lnSpc>
                <a:spcPts val="6299"/>
              </a:lnSpc>
            </a:pPr>
            <a:r>
              <a:rPr lang="en-US" sz="4499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 - 갤러리 무한스크롤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62876" y="8836079"/>
            <a:ext cx="5704066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목표 기한 : ~04.07(월)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18528" y="4454470"/>
            <a:ext cx="5950907" cy="76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en-US" sz="4499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2. 한국어 번역 기능 추가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447088"/>
            <a:ext cx="5224985" cy="117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71"/>
              </a:lnSpc>
            </a:pPr>
            <a:r>
              <a:rPr lang="en-US" sz="8246" b="1" spc="-82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RENEWAL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718918"/>
            <a:ext cx="11780466" cy="1244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99"/>
              </a:lnSpc>
            </a:pPr>
            <a:r>
              <a:rPr lang="en-US" sz="8818" b="1" spc="-88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NASA</a:t>
            </a:r>
          </a:p>
        </p:txBody>
      </p:sp>
      <p:grpSp>
        <p:nvGrpSpPr>
          <p:cNvPr id="4" name="Group 4"/>
          <p:cNvGrpSpPr/>
          <p:nvPr/>
        </p:nvGrpSpPr>
        <p:grpSpPr>
          <a:xfrm rot="-5403277">
            <a:off x="6956134" y="3144912"/>
            <a:ext cx="300118" cy="1704732"/>
            <a:chOff x="0" y="0"/>
            <a:chExt cx="400158" cy="227297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00158" cy="400158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00B7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936409"/>
              <a:ext cx="400158" cy="400158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00B7B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1872818"/>
              <a:ext cx="400158" cy="400158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00B7B"/>
              </a:solidFill>
            </p:spPr>
          </p:sp>
        </p:grpSp>
      </p:grpSp>
      <p:sp>
        <p:nvSpPr>
          <p:cNvPr id="11" name="TextBox 11"/>
          <p:cNvSpPr txBox="1"/>
          <p:nvPr/>
        </p:nvSpPr>
        <p:spPr>
          <a:xfrm>
            <a:off x="1028700" y="6049495"/>
            <a:ext cx="12040310" cy="117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71"/>
              </a:lnSpc>
            </a:pPr>
            <a:r>
              <a:rPr lang="en-US" sz="8246" b="1" spc="-82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676184" y="4599997"/>
            <a:ext cx="6638210" cy="1087007"/>
          </a:xfrm>
          <a:custGeom>
            <a:avLst/>
            <a:gdLst/>
            <a:ahLst/>
            <a:cxnLst/>
            <a:rect l="l" t="t" r="r" b="b"/>
            <a:pathLst>
              <a:path w="6638210" h="1087007">
                <a:moveTo>
                  <a:pt x="0" y="0"/>
                </a:moveTo>
                <a:lnTo>
                  <a:pt x="6638210" y="0"/>
                </a:lnTo>
                <a:lnTo>
                  <a:pt x="6638210" y="1087006"/>
                </a:lnTo>
                <a:lnTo>
                  <a:pt x="0" y="1087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/>
            </a:outerShdw>
          </a:effectLst>
        </p:spPr>
      </p:sp>
      <p:sp>
        <p:nvSpPr>
          <p:cNvPr id="4" name="TextBox 4"/>
          <p:cNvSpPr txBox="1"/>
          <p:nvPr/>
        </p:nvSpPr>
        <p:spPr>
          <a:xfrm>
            <a:off x="8910272" y="374597"/>
            <a:ext cx="467456" cy="51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>
                <a:solidFill>
                  <a:srgbClr val="100B7B">
                    <a:alpha val="20784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01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35970" y="1226820"/>
            <a:ext cx="241605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"/>
                <a:sym typeface="DM Sans"/>
              </a:rPr>
              <a:t>개요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91229" y="5262193"/>
            <a:ext cx="2700869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6"/>
              </a:lnSpc>
            </a:pPr>
            <a:r>
              <a:rPr lang="en-US" sz="2219" dirty="0">
                <a:solidFill>
                  <a:srgbClr val="545454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window 10</a:t>
            </a:r>
          </a:p>
          <a:p>
            <a:pPr algn="l">
              <a:lnSpc>
                <a:spcPts val="3106"/>
              </a:lnSpc>
            </a:pPr>
            <a:r>
              <a:rPr lang="en-US" sz="2219" dirty="0">
                <a:solidFill>
                  <a:srgbClr val="545454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mac OS 15</a:t>
            </a:r>
          </a:p>
          <a:p>
            <a:pPr algn="l">
              <a:lnSpc>
                <a:spcPts val="3106"/>
              </a:lnSpc>
            </a:pPr>
            <a:r>
              <a:rPr lang="en-US" sz="2219" dirty="0">
                <a:solidFill>
                  <a:srgbClr val="545454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chrome 132.0.</a:t>
            </a:r>
          </a:p>
          <a:p>
            <a:pPr marL="0" lvl="0" indent="0" algn="l">
              <a:lnSpc>
                <a:spcPts val="3106"/>
              </a:lnSpc>
            </a:pPr>
            <a:r>
              <a:rPr lang="en-US" sz="2219" smtClean="0">
                <a:solidFill>
                  <a:srgbClr val="545454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Visual </a:t>
            </a:r>
            <a:r>
              <a:rPr lang="en-US" sz="2219" dirty="0" smtClean="0">
                <a:solidFill>
                  <a:srgbClr val="545454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Studio Code</a:t>
            </a:r>
          </a:p>
          <a:p>
            <a:pPr marL="0" lvl="0" indent="0" algn="l">
              <a:lnSpc>
                <a:spcPts val="3106"/>
              </a:lnSpc>
            </a:pPr>
            <a:r>
              <a:rPr lang="en-US" sz="2219" dirty="0" err="1" smtClean="0">
                <a:solidFill>
                  <a:srgbClr val="545454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Git</a:t>
            </a:r>
            <a:endParaRPr lang="en-US" sz="2219" dirty="0">
              <a:solidFill>
                <a:srgbClr val="545454"/>
              </a:solidFill>
              <a:latin typeface="용이고딕-레귤러" panose="020B0600000101010101" charset="-127"/>
              <a:ea typeface="용이고딕-레귤러" panose="020B0600000101010101" charset="-127"/>
              <a:cs typeface="용이고딕-레귤러"/>
              <a:sym typeface="용이고딕-레귤러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91228" y="4456480"/>
            <a:ext cx="1505371" cy="411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 dirty="0" err="1">
                <a:solidFill>
                  <a:srgbClr val="100B7B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개발환경</a:t>
            </a:r>
            <a:endParaRPr lang="en-US" sz="2499" b="1" dirty="0">
              <a:solidFill>
                <a:srgbClr val="100B7B">
                  <a:alpha val="69804"/>
                </a:srgbClr>
              </a:solidFill>
              <a:latin typeface="용이고딕-레귤러" panose="020B0600000101010101" charset="-127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16668" y="4432311"/>
            <a:ext cx="1208061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00B7B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개발범위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316668" y="5159235"/>
            <a:ext cx="4142865" cy="2944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7"/>
              </a:lnSpc>
            </a:pPr>
            <a:r>
              <a:rPr lang="en-US" sz="2219">
                <a:solidFill>
                  <a:srgbClr val="545454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화면구현(HTML,SASS)</a:t>
            </a:r>
          </a:p>
          <a:p>
            <a:pPr algn="l">
              <a:lnSpc>
                <a:spcPts val="3927"/>
              </a:lnSpc>
            </a:pPr>
            <a:r>
              <a:rPr lang="en-US" sz="2219">
                <a:solidFill>
                  <a:srgbClr val="545454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인터페이스 기능 구현(JS)</a:t>
            </a:r>
          </a:p>
          <a:p>
            <a:pPr algn="l">
              <a:lnSpc>
                <a:spcPts val="3927"/>
              </a:lnSpc>
            </a:pPr>
            <a:r>
              <a:rPr lang="en-US" sz="2219">
                <a:solidFill>
                  <a:srgbClr val="545454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반응형</a:t>
            </a:r>
          </a:p>
          <a:p>
            <a:pPr algn="l">
              <a:lnSpc>
                <a:spcPts val="3927"/>
              </a:lnSpc>
            </a:pPr>
            <a:r>
              <a:rPr lang="en-US" sz="2219">
                <a:solidFill>
                  <a:srgbClr val="545454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일부 인터페이스 컴포넌트화(Vue.Js)</a:t>
            </a:r>
          </a:p>
          <a:p>
            <a:pPr algn="l">
              <a:lnSpc>
                <a:spcPts val="3927"/>
              </a:lnSpc>
            </a:pPr>
            <a:r>
              <a:rPr lang="en-US" sz="2219">
                <a:solidFill>
                  <a:srgbClr val="545454"/>
                </a:solidFill>
                <a:latin typeface="용이고딕-레귤러" panose="020B0600000101010101" charset="-127"/>
                <a:ea typeface="용이고딕-레귤러" panose="020B0600000101010101" charset="-127"/>
                <a:cs typeface="용이고딕-레귤러"/>
                <a:sym typeface="용이고딕-레귤러"/>
              </a:rPr>
              <a:t>데이터를 이용한 컨텐츠 구성(JSON)</a:t>
            </a:r>
          </a:p>
          <a:p>
            <a:pPr marL="0" lvl="0" indent="0" algn="l">
              <a:lnSpc>
                <a:spcPts val="3927"/>
              </a:lnSpc>
            </a:pPr>
            <a:endParaRPr lang="en-US" sz="2219">
              <a:solidFill>
                <a:srgbClr val="545454"/>
              </a:solidFill>
              <a:latin typeface="용이고딕-레귤러" panose="020B0600000101010101" charset="-127"/>
              <a:ea typeface="용이고딕-레귤러" panose="020B0600000101010101" charset="-127"/>
              <a:cs typeface="용이고딕-레귤러"/>
              <a:sym typeface="용이고딕-레귤러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8500325" y="3164152"/>
            <a:ext cx="9942858" cy="170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9"/>
              </a:lnSpc>
            </a:pPr>
            <a:r>
              <a:rPr lang="en-US" sz="2519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기존</a:t>
            </a:r>
            <a:r>
              <a:rPr lang="en-US" sz="2519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웹 </a:t>
            </a:r>
            <a:r>
              <a:rPr lang="en-US" sz="2519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페이지는</a:t>
            </a:r>
            <a:r>
              <a:rPr lang="en-US" sz="2519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519" b="1" dirty="0" err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복잡하고</a:t>
            </a:r>
            <a:r>
              <a:rPr lang="en-US" sz="2519" b="1" dirty="0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 </a:t>
            </a:r>
            <a:r>
              <a:rPr lang="en-US" sz="2519" b="1" dirty="0" err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광범위한</a:t>
            </a:r>
            <a:r>
              <a:rPr lang="en-US" sz="2519" b="1" dirty="0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 </a:t>
            </a:r>
            <a:r>
              <a:rPr lang="en-US" sz="2519" b="1" dirty="0" err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카테고리</a:t>
            </a:r>
            <a:r>
              <a:rPr lang="en-US" sz="2519" b="1" dirty="0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 </a:t>
            </a:r>
            <a:r>
              <a:rPr lang="en-US" sz="2519" b="1" dirty="0" err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구성</a:t>
            </a:r>
            <a:r>
              <a:rPr lang="en-US" sz="2519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및 </a:t>
            </a:r>
          </a:p>
          <a:p>
            <a:pPr algn="l">
              <a:lnSpc>
                <a:spcPts val="4609"/>
              </a:lnSpc>
            </a:pPr>
            <a:r>
              <a:rPr lang="en-US" sz="2519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UI 에 </a:t>
            </a:r>
            <a:r>
              <a:rPr lang="en-US" sz="2519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대한</a:t>
            </a:r>
            <a:r>
              <a:rPr lang="en-US" sz="2519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519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통일성이</a:t>
            </a:r>
            <a:r>
              <a:rPr lang="en-US" sz="2519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519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부족하여</a:t>
            </a:r>
            <a:r>
              <a:rPr lang="en-US" sz="2519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519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사용자가</a:t>
            </a:r>
            <a:r>
              <a:rPr lang="en-US" sz="2519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519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이용하기에</a:t>
            </a:r>
            <a:endParaRPr lang="en-US" sz="2519" dirty="0">
              <a:solidFill>
                <a:srgbClr val="545454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marL="0" lvl="0" indent="0" algn="l">
              <a:lnSpc>
                <a:spcPts val="4609"/>
              </a:lnSpc>
            </a:pPr>
            <a:r>
              <a:rPr lang="en-US" sz="2519" b="1" dirty="0" err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불친절한</a:t>
            </a:r>
            <a:r>
              <a:rPr lang="en-US" sz="2519" b="1" dirty="0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 </a:t>
            </a:r>
            <a:r>
              <a:rPr lang="en-US" sz="2519" b="1" dirty="0" err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페이지</a:t>
            </a:r>
            <a:r>
              <a:rPr lang="en-US" sz="2519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라고</a:t>
            </a:r>
            <a:r>
              <a:rPr lang="en-US" sz="2519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519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판단하였습니다</a:t>
            </a:r>
            <a:r>
              <a:rPr lang="en-US" sz="2519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10272" y="374597"/>
            <a:ext cx="467456" cy="51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>
                <a:solidFill>
                  <a:srgbClr val="100B7B">
                    <a:alpha val="20784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01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35970" y="1226820"/>
            <a:ext cx="2416059" cy="40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개요</a:t>
            </a:r>
            <a:endParaRPr lang="en-US" sz="2400" b="1" dirty="0">
              <a:solidFill>
                <a:srgbClr val="100B7B"/>
              </a:solidFill>
              <a:latin typeface="용이고딕-레귤러" panose="020B0600000101010101" charset="-127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602317" y="6415233"/>
            <a:ext cx="9685683" cy="167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4"/>
              </a:lnSpc>
            </a:pPr>
            <a:r>
              <a:rPr lang="en-US" sz="2519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해당 페이지의 카테고리</a:t>
            </a:r>
            <a:r>
              <a:rPr lang="en-US" sz="2519">
                <a:solidFill>
                  <a:srgbClr val="4E813B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519" b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구성 간소화</a:t>
            </a:r>
            <a:r>
              <a:rPr lang="en-US" sz="2519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및 주타겟 사용자들이</a:t>
            </a:r>
          </a:p>
          <a:p>
            <a:pPr algn="l">
              <a:lnSpc>
                <a:spcPts val="4534"/>
              </a:lnSpc>
            </a:pPr>
            <a:r>
              <a:rPr lang="en-US" sz="2519" b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행성에 대한 정보</a:t>
            </a:r>
            <a:r>
              <a:rPr lang="en-US" sz="2519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를 </a:t>
            </a:r>
            <a:r>
              <a:rPr lang="en-US" sz="2519" b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쉽고 가볍게 볼 수 있는 것에</a:t>
            </a:r>
            <a:r>
              <a:rPr lang="en-US" sz="2519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중점을 맞추고</a:t>
            </a:r>
          </a:p>
          <a:p>
            <a:pPr marL="0" lvl="0" indent="0" algn="l">
              <a:lnSpc>
                <a:spcPts val="4534"/>
              </a:lnSpc>
            </a:pPr>
            <a:r>
              <a:rPr lang="en-US" sz="2519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디자인과 기능을 개선하고자 하였습니다.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00325" y="2634562"/>
            <a:ext cx="113329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선정이유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02317" y="5869660"/>
            <a:ext cx="113329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목표</a:t>
            </a:r>
          </a:p>
        </p:txBody>
      </p:sp>
      <p:sp>
        <p:nvSpPr>
          <p:cNvPr id="10" name="Freeform 3"/>
          <p:cNvSpPr/>
          <p:nvPr/>
        </p:nvSpPr>
        <p:spPr>
          <a:xfrm>
            <a:off x="676184" y="4599997"/>
            <a:ext cx="6638210" cy="1087007"/>
          </a:xfrm>
          <a:custGeom>
            <a:avLst/>
            <a:gdLst/>
            <a:ahLst/>
            <a:cxnLst/>
            <a:rect l="l" t="t" r="r" b="b"/>
            <a:pathLst>
              <a:path w="6638210" h="1087007">
                <a:moveTo>
                  <a:pt x="0" y="0"/>
                </a:moveTo>
                <a:lnTo>
                  <a:pt x="6638210" y="0"/>
                </a:lnTo>
                <a:lnTo>
                  <a:pt x="6638210" y="1087006"/>
                </a:lnTo>
                <a:lnTo>
                  <a:pt x="0" y="1087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/>
            </a:outerShdw>
          </a:effectLst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028700" y="3281775"/>
            <a:ext cx="7446843" cy="3639644"/>
          </a:xfrm>
          <a:custGeom>
            <a:avLst/>
            <a:gdLst/>
            <a:ahLst/>
            <a:cxnLst/>
            <a:rect l="l" t="t" r="r" b="b"/>
            <a:pathLst>
              <a:path w="7446843" h="3639644">
                <a:moveTo>
                  <a:pt x="0" y="0"/>
                </a:moveTo>
                <a:lnTo>
                  <a:pt x="7446843" y="0"/>
                </a:lnTo>
                <a:lnTo>
                  <a:pt x="7446843" y="3639644"/>
                </a:lnTo>
                <a:lnTo>
                  <a:pt x="0" y="3639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96402" y="3281775"/>
            <a:ext cx="7562898" cy="3639644"/>
          </a:xfrm>
          <a:custGeom>
            <a:avLst/>
            <a:gdLst/>
            <a:ahLst/>
            <a:cxnLst/>
            <a:rect l="l" t="t" r="r" b="b"/>
            <a:pathLst>
              <a:path w="7562898" h="3639644">
                <a:moveTo>
                  <a:pt x="0" y="0"/>
                </a:moveTo>
                <a:lnTo>
                  <a:pt x="7562898" y="0"/>
                </a:lnTo>
                <a:lnTo>
                  <a:pt x="7562898" y="3639644"/>
                </a:lnTo>
                <a:lnTo>
                  <a:pt x="0" y="3639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8910272" y="374597"/>
            <a:ext cx="467456" cy="51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>
                <a:solidFill>
                  <a:srgbClr val="100B7B">
                    <a:alpha val="20784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35970" y="1226820"/>
            <a:ext cx="2416059" cy="40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개요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512870"/>
            <a:ext cx="308610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 err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기존</a:t>
            </a:r>
            <a:r>
              <a:rPr lang="en-US" sz="2599" b="1" dirty="0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 </a:t>
            </a:r>
            <a:r>
              <a:rPr lang="en-US" sz="2599" b="1" dirty="0" err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사이트</a:t>
            </a:r>
            <a:r>
              <a:rPr lang="en-US" sz="2599" b="1" dirty="0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 (AS -IS)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005189"/>
            <a:ext cx="2338798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NASA 메인 페이지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96402" y="7005189"/>
            <a:ext cx="2933321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Explore 클릭시 메뉴화면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028700" y="3281775"/>
            <a:ext cx="7418038" cy="4079921"/>
          </a:xfrm>
          <a:custGeom>
            <a:avLst/>
            <a:gdLst/>
            <a:ahLst/>
            <a:cxnLst/>
            <a:rect l="l" t="t" r="r" b="b"/>
            <a:pathLst>
              <a:path w="7418038" h="4079921">
                <a:moveTo>
                  <a:pt x="0" y="0"/>
                </a:moveTo>
                <a:lnTo>
                  <a:pt x="7418038" y="0"/>
                </a:lnTo>
                <a:lnTo>
                  <a:pt x="7418038" y="4079921"/>
                </a:lnTo>
                <a:lnTo>
                  <a:pt x="0" y="4079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37224" y="2961180"/>
            <a:ext cx="6881255" cy="5479199"/>
          </a:xfrm>
          <a:custGeom>
            <a:avLst/>
            <a:gdLst/>
            <a:ahLst/>
            <a:cxnLst/>
            <a:rect l="l" t="t" r="r" b="b"/>
            <a:pathLst>
              <a:path w="6881255" h="5479199">
                <a:moveTo>
                  <a:pt x="0" y="0"/>
                </a:moveTo>
                <a:lnTo>
                  <a:pt x="6881255" y="0"/>
                </a:lnTo>
                <a:lnTo>
                  <a:pt x="6881255" y="5479199"/>
                </a:lnTo>
                <a:lnTo>
                  <a:pt x="0" y="54791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910272" y="374597"/>
            <a:ext cx="467456" cy="51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>
              <a:lnSpc>
                <a:spcPts val="4202"/>
              </a:lnSpc>
              <a:spcBef>
                <a:spcPct val="0"/>
              </a:spcBef>
            </a:pPr>
            <a:r>
              <a:rPr lang="en-US" altLang="ko-KR" sz="3002" b="1" dirty="0" smtClean="0">
                <a:solidFill>
                  <a:srgbClr val="100B7B">
                    <a:alpha val="20784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01</a:t>
            </a:r>
            <a:endParaRPr lang="en-US" altLang="ko-KR" sz="3002" b="1" dirty="0">
              <a:solidFill>
                <a:srgbClr val="100B7B">
                  <a:alpha val="20784"/>
                </a:srgbClr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935970" y="1226820"/>
            <a:ext cx="2416059" cy="40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개요</a:t>
            </a:r>
            <a:endParaRPr lang="en-US" sz="2400" b="1" dirty="0">
              <a:solidFill>
                <a:srgbClr val="100B7B"/>
              </a:solidFill>
              <a:latin typeface="용이고딕-레귤러" panose="020B0600000101010101" charset="-127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2512870"/>
            <a:ext cx="308610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 err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기존</a:t>
            </a:r>
            <a:r>
              <a:rPr lang="en-US" sz="2599" b="1" dirty="0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 </a:t>
            </a:r>
            <a:r>
              <a:rPr lang="en-US" sz="2599" b="1" dirty="0" err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사이트</a:t>
            </a:r>
            <a:r>
              <a:rPr lang="en-US" sz="2599" b="1" dirty="0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 (AS -IS)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467463"/>
            <a:ext cx="3285667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서브페이지</a:t>
            </a:r>
            <a:r>
              <a:rPr lang="en-US" sz="1800" dirty="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- The Solar System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37224" y="8543819"/>
            <a:ext cx="2933321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서브페이지 - Mercury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028700" y="3075480"/>
            <a:ext cx="12296560" cy="62470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910272" y="374597"/>
            <a:ext cx="467456" cy="51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>
              <a:lnSpc>
                <a:spcPts val="4202"/>
              </a:lnSpc>
              <a:spcBef>
                <a:spcPct val="0"/>
              </a:spcBef>
            </a:pPr>
            <a:r>
              <a:rPr lang="en-US" altLang="ko-KR" sz="3002" b="1" dirty="0">
                <a:solidFill>
                  <a:srgbClr val="100B7B">
                    <a:alpha val="20784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01</a:t>
            </a:r>
            <a:endParaRPr lang="en-US" altLang="ko-KR" sz="3002" b="1" dirty="0">
              <a:solidFill>
                <a:srgbClr val="100B7B">
                  <a:alpha val="20784"/>
                </a:srgbClr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935970" y="1226820"/>
            <a:ext cx="2416059" cy="40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개요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512870"/>
            <a:ext cx="308610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 err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기존</a:t>
            </a:r>
            <a:r>
              <a:rPr lang="en-US" sz="2599" b="1" dirty="0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 </a:t>
            </a:r>
            <a:r>
              <a:rPr lang="en-US" sz="2599" b="1" dirty="0" err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사이트</a:t>
            </a:r>
            <a:r>
              <a:rPr lang="en-US" sz="2599" b="1" dirty="0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 (AS -IS)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9379722"/>
            <a:ext cx="5595878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서브페이지 - The Solar System - GNB 클릭 영상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21166" y="2904030"/>
            <a:ext cx="4480888" cy="5701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9"/>
              </a:lnSpc>
            </a:pP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우주와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행성에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대한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정확하고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</a:p>
          <a:p>
            <a:pPr algn="l">
              <a:lnSpc>
                <a:spcPts val="5029"/>
              </a:lnSpc>
            </a:pP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방대한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정보가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제공되는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반면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,</a:t>
            </a:r>
          </a:p>
          <a:p>
            <a:pPr algn="l">
              <a:lnSpc>
                <a:spcPts val="5029"/>
              </a:lnSpc>
            </a:pPr>
            <a:endParaRPr lang="en-US" sz="2793" dirty="0">
              <a:solidFill>
                <a:srgbClr val="545454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algn="l">
              <a:lnSpc>
                <a:spcPts val="5029"/>
              </a:lnSpc>
            </a:pP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행성과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같은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특정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정보에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도달</a:t>
            </a:r>
            <a:endParaRPr lang="en-US" sz="2793" dirty="0">
              <a:solidFill>
                <a:srgbClr val="545454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algn="l">
              <a:lnSpc>
                <a:spcPts val="5029"/>
              </a:lnSpc>
            </a:pP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하기까지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광범위한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GNB와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</a:p>
          <a:p>
            <a:pPr algn="l">
              <a:lnSpc>
                <a:spcPts val="5029"/>
              </a:lnSpc>
            </a:pP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서브페이지를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거쳐야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하는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점에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불편감을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유발할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수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있음을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인지</a:t>
            </a:r>
            <a:endParaRPr lang="en-US" sz="2793" dirty="0">
              <a:solidFill>
                <a:srgbClr val="545454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algn="l">
              <a:lnSpc>
                <a:spcPts val="5029"/>
              </a:lnSpc>
            </a:pPr>
            <a:endParaRPr lang="en-US" sz="2793" dirty="0">
              <a:solidFill>
                <a:srgbClr val="545454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  <a:p>
            <a:pPr marL="0" lvl="0" indent="0" algn="l">
              <a:lnSpc>
                <a:spcPts val="5029"/>
              </a:lnSpc>
            </a:pP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이를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개선하는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방향으로</a:t>
            </a:r>
            <a:r>
              <a:rPr lang="en-US" sz="2793" dirty="0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 </a:t>
            </a:r>
            <a:r>
              <a:rPr lang="en-US" sz="2793" dirty="0" err="1">
                <a:solidFill>
                  <a:srgbClr val="545454"/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구체화</a:t>
            </a:r>
            <a:endParaRPr lang="en-US" sz="2793" dirty="0">
              <a:solidFill>
                <a:srgbClr val="545454"/>
              </a:solidFill>
              <a:latin typeface="용이고딕-레귤러"/>
              <a:ea typeface="용이고딕-레귤러"/>
              <a:cs typeface="용이고딕-레귤러"/>
              <a:sym typeface="용이고딕-레귤러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89172" y="2714060"/>
            <a:ext cx="3078758" cy="166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0"/>
              </a:lnSpc>
            </a:pPr>
            <a:r>
              <a:rPr lang="en-US" sz="4764" b="1">
                <a:solidFill>
                  <a:srgbClr val="100B7B">
                    <a:alpha val="88627"/>
                  </a:srgbClr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keyword</a:t>
            </a:r>
          </a:p>
          <a:p>
            <a:pPr marL="0" lvl="0" indent="0" algn="l">
              <a:lnSpc>
                <a:spcPts val="6670"/>
              </a:lnSpc>
            </a:pPr>
            <a:endParaRPr lang="en-US" sz="4764" b="1">
              <a:solidFill>
                <a:srgbClr val="100B7B">
                  <a:alpha val="88627"/>
                </a:srgbClr>
              </a:solidFill>
              <a:latin typeface="용이고딕-레귤러 Bold"/>
              <a:ea typeface="용이고딕-레귤러 Bold"/>
              <a:cs typeface="용이고딕-레귤러 Bold"/>
              <a:sym typeface="용이고딕-레귤러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19192" y="4208016"/>
            <a:ext cx="2635915" cy="1005941"/>
            <a:chOff x="0" y="0"/>
            <a:chExt cx="951161" cy="3629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1161" cy="362990"/>
            </a:xfrm>
            <a:custGeom>
              <a:avLst/>
              <a:gdLst/>
              <a:ahLst/>
              <a:cxnLst/>
              <a:rect l="l" t="t" r="r" b="b"/>
              <a:pathLst>
                <a:path w="951161" h="362990">
                  <a:moveTo>
                    <a:pt x="747961" y="0"/>
                  </a:moveTo>
                  <a:cubicBezTo>
                    <a:pt x="860185" y="0"/>
                    <a:pt x="951161" y="81258"/>
                    <a:pt x="951161" y="181495"/>
                  </a:cubicBezTo>
                  <a:cubicBezTo>
                    <a:pt x="951161" y="281732"/>
                    <a:pt x="860185" y="362990"/>
                    <a:pt x="747961" y="362990"/>
                  </a:cubicBezTo>
                  <a:lnTo>
                    <a:pt x="203200" y="362990"/>
                  </a:lnTo>
                  <a:cubicBezTo>
                    <a:pt x="90976" y="362990"/>
                    <a:pt x="0" y="281732"/>
                    <a:pt x="0" y="181495"/>
                  </a:cubicBezTo>
                  <a:cubicBezTo>
                    <a:pt x="0" y="8125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00B7B">
                <a:alpha val="4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951161" cy="467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77913" y="4208016"/>
            <a:ext cx="2221294" cy="1005941"/>
            <a:chOff x="0" y="0"/>
            <a:chExt cx="801546" cy="3629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01546" cy="362990"/>
            </a:xfrm>
            <a:custGeom>
              <a:avLst/>
              <a:gdLst/>
              <a:ahLst/>
              <a:cxnLst/>
              <a:rect l="l" t="t" r="r" b="b"/>
              <a:pathLst>
                <a:path w="801546" h="362990">
                  <a:moveTo>
                    <a:pt x="598346" y="0"/>
                  </a:moveTo>
                  <a:cubicBezTo>
                    <a:pt x="710570" y="0"/>
                    <a:pt x="801546" y="81258"/>
                    <a:pt x="801546" y="181495"/>
                  </a:cubicBezTo>
                  <a:cubicBezTo>
                    <a:pt x="801546" y="281732"/>
                    <a:pt x="710570" y="362990"/>
                    <a:pt x="598346" y="362990"/>
                  </a:cubicBezTo>
                  <a:lnTo>
                    <a:pt x="203200" y="362990"/>
                  </a:lnTo>
                  <a:cubicBezTo>
                    <a:pt x="90976" y="362990"/>
                    <a:pt x="0" y="281732"/>
                    <a:pt x="0" y="181495"/>
                  </a:cubicBezTo>
                  <a:cubicBezTo>
                    <a:pt x="0" y="8125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00B7B">
                <a:alpha val="6862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801546" cy="467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232893" y="4208016"/>
            <a:ext cx="2729766" cy="1005941"/>
            <a:chOff x="0" y="0"/>
            <a:chExt cx="985027" cy="3629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85027" cy="362990"/>
            </a:xfrm>
            <a:custGeom>
              <a:avLst/>
              <a:gdLst/>
              <a:ahLst/>
              <a:cxnLst/>
              <a:rect l="l" t="t" r="r" b="b"/>
              <a:pathLst>
                <a:path w="985027" h="362990">
                  <a:moveTo>
                    <a:pt x="781827" y="0"/>
                  </a:moveTo>
                  <a:cubicBezTo>
                    <a:pt x="894051" y="0"/>
                    <a:pt x="985027" y="81258"/>
                    <a:pt x="985027" y="181495"/>
                  </a:cubicBezTo>
                  <a:cubicBezTo>
                    <a:pt x="985027" y="281732"/>
                    <a:pt x="894051" y="362990"/>
                    <a:pt x="781827" y="362990"/>
                  </a:cubicBezTo>
                  <a:lnTo>
                    <a:pt x="203200" y="362990"/>
                  </a:lnTo>
                  <a:cubicBezTo>
                    <a:pt x="90976" y="362990"/>
                    <a:pt x="0" y="281732"/>
                    <a:pt x="0" y="181495"/>
                  </a:cubicBezTo>
                  <a:cubicBezTo>
                    <a:pt x="0" y="8125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00B7B">
                <a:alpha val="48627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04775"/>
              <a:ext cx="985027" cy="467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789640" y="5444858"/>
            <a:ext cx="3191454" cy="1005941"/>
            <a:chOff x="0" y="0"/>
            <a:chExt cx="1151625" cy="3629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51625" cy="362990"/>
            </a:xfrm>
            <a:custGeom>
              <a:avLst/>
              <a:gdLst/>
              <a:ahLst/>
              <a:cxnLst/>
              <a:rect l="l" t="t" r="r" b="b"/>
              <a:pathLst>
                <a:path w="1151625" h="362990">
                  <a:moveTo>
                    <a:pt x="948425" y="0"/>
                  </a:moveTo>
                  <a:cubicBezTo>
                    <a:pt x="1060650" y="0"/>
                    <a:pt x="1151625" y="81258"/>
                    <a:pt x="1151625" y="181495"/>
                  </a:cubicBezTo>
                  <a:cubicBezTo>
                    <a:pt x="1151625" y="281732"/>
                    <a:pt x="1060650" y="362990"/>
                    <a:pt x="948425" y="362990"/>
                  </a:cubicBezTo>
                  <a:lnTo>
                    <a:pt x="203200" y="362990"/>
                  </a:lnTo>
                  <a:cubicBezTo>
                    <a:pt x="90976" y="362990"/>
                    <a:pt x="0" y="281732"/>
                    <a:pt x="0" y="181495"/>
                  </a:cubicBezTo>
                  <a:cubicBezTo>
                    <a:pt x="0" y="8125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00B7B">
                <a:alpha val="48627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04775"/>
              <a:ext cx="1151625" cy="467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>
                      <a:alpha val="48627"/>
                    </a:srgbClr>
                  </a:solidFill>
                  <a:latin typeface="Gothic A1"/>
                  <a:ea typeface="Gothic A1"/>
                  <a:cs typeface="Gothic A1"/>
                  <a:sym typeface="Gothic A1"/>
                </a:rPr>
                <a:t>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324031" y="5444858"/>
            <a:ext cx="2300904" cy="1005941"/>
            <a:chOff x="0" y="0"/>
            <a:chExt cx="830273" cy="3629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30273" cy="362990"/>
            </a:xfrm>
            <a:custGeom>
              <a:avLst/>
              <a:gdLst/>
              <a:ahLst/>
              <a:cxnLst/>
              <a:rect l="l" t="t" r="r" b="b"/>
              <a:pathLst>
                <a:path w="830273" h="362990">
                  <a:moveTo>
                    <a:pt x="627073" y="0"/>
                  </a:moveTo>
                  <a:cubicBezTo>
                    <a:pt x="739298" y="0"/>
                    <a:pt x="830273" y="81258"/>
                    <a:pt x="830273" y="181495"/>
                  </a:cubicBezTo>
                  <a:cubicBezTo>
                    <a:pt x="830273" y="281732"/>
                    <a:pt x="739298" y="362990"/>
                    <a:pt x="627073" y="362990"/>
                  </a:cubicBezTo>
                  <a:lnTo>
                    <a:pt x="203200" y="362990"/>
                  </a:lnTo>
                  <a:cubicBezTo>
                    <a:pt x="90976" y="362990"/>
                    <a:pt x="0" y="281732"/>
                    <a:pt x="0" y="181495"/>
                  </a:cubicBezTo>
                  <a:cubicBezTo>
                    <a:pt x="0" y="8125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00B7B">
                <a:alpha val="68627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04775"/>
              <a:ext cx="830273" cy="467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5606765" y="4366859"/>
            <a:ext cx="2136373" cy="597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1"/>
              </a:lnSpc>
            </a:pPr>
            <a:r>
              <a:rPr lang="en-US" sz="3472">
                <a:solidFill>
                  <a:srgbClr val="FFFFFF">
                    <a:alpha val="88627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#청소년층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294949" y="5610925"/>
            <a:ext cx="2180836" cy="597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1"/>
              </a:lnSpc>
            </a:pPr>
            <a:r>
              <a:rPr lang="en-US" sz="3472">
                <a:solidFill>
                  <a:srgbClr val="FFFFFF">
                    <a:alpha val="88627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#3D 컨텐츠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34242" y="5610961"/>
            <a:ext cx="1143671" cy="59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1"/>
              </a:lnSpc>
            </a:pPr>
            <a:r>
              <a:rPr lang="en-US" sz="3472">
                <a:solidFill>
                  <a:srgbClr val="FFFFFF">
                    <a:alpha val="88627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#깔끔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694711" y="4366859"/>
            <a:ext cx="2129890" cy="597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1"/>
              </a:lnSpc>
            </a:pPr>
            <a:r>
              <a:rPr lang="en-US" sz="3472">
                <a:solidFill>
                  <a:srgbClr val="FFFFFF">
                    <a:alpha val="88627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#직관적인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353432" y="4366859"/>
            <a:ext cx="1945775" cy="597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1"/>
              </a:lnSpc>
            </a:pPr>
            <a:r>
              <a:rPr lang="en-US" sz="3472">
                <a:solidFill>
                  <a:srgbClr val="FFFFFF">
                    <a:alpha val="88627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#간결한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10272" y="374597"/>
            <a:ext cx="467456" cy="51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>
                <a:solidFill>
                  <a:srgbClr val="100B7B">
                    <a:alpha val="20784"/>
                  </a:srgbClr>
                </a:solidFill>
                <a:latin typeface="DM Sans Bold"/>
                <a:ea typeface="DM Sans Bold"/>
                <a:cs typeface="DM Sans Bold"/>
                <a:sym typeface="DM Sans Bold"/>
              </a:rPr>
              <a:t>01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935970" y="1226820"/>
            <a:ext cx="2416059" cy="40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개요</a:t>
            </a:r>
            <a:endParaRPr lang="en-US" sz="2400" b="1" dirty="0">
              <a:solidFill>
                <a:srgbClr val="100B7B"/>
              </a:solidFill>
              <a:latin typeface="용이고딕-레귤러" panose="020B0600000101010101" charset="-127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6824734" y="7377108"/>
            <a:ext cx="1299498" cy="1299498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100B7B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69850"/>
              <a:ext cx="711200" cy="539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7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088525" y="7689048"/>
            <a:ext cx="3212372" cy="7124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79"/>
              </a:lnSpc>
              <a:spcBef>
                <a:spcPct val="0"/>
              </a:spcBef>
            </a:pPr>
            <a:r>
              <a:rPr lang="en-US" sz="4199" b="1" dirty="0" err="1">
                <a:ln>
                  <a:solidFill>
                    <a:schemeClr val="tx1"/>
                  </a:solidFill>
                </a:ln>
                <a:solidFill>
                  <a:srgbClr val="FDFDFD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서비스</a:t>
            </a:r>
            <a:r>
              <a:rPr lang="en-US" sz="4199" b="1" dirty="0">
                <a:ln>
                  <a:solidFill>
                    <a:schemeClr val="tx1"/>
                  </a:solidFill>
                </a:ln>
                <a:solidFill>
                  <a:srgbClr val="FDFDFD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 </a:t>
            </a:r>
            <a:r>
              <a:rPr lang="en-US" sz="4199" b="1" dirty="0" err="1">
                <a:ln>
                  <a:solidFill>
                    <a:schemeClr val="tx1"/>
                  </a:solidFill>
                </a:ln>
                <a:solidFill>
                  <a:srgbClr val="FDFDFD">
                    <a:alpha val="69804"/>
                  </a:srgbClr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고도화</a:t>
            </a:r>
            <a:endParaRPr lang="en-US" sz="4199" b="1" dirty="0">
              <a:ln>
                <a:solidFill>
                  <a:schemeClr val="tx1"/>
                </a:solidFill>
              </a:ln>
              <a:solidFill>
                <a:srgbClr val="FDFDFD">
                  <a:alpha val="69804"/>
                </a:srgbClr>
              </a:solidFill>
              <a:latin typeface="용이고딕-레귤러" panose="020B0600000101010101" charset="-127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591598" y="1020269"/>
            <a:ext cx="1104805" cy="0"/>
          </a:xfrm>
          <a:prstGeom prst="line">
            <a:avLst/>
          </a:prstGeom>
          <a:ln w="38100" cap="flat">
            <a:solidFill>
              <a:srgbClr val="100B7B">
                <a:alpha val="5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2474439" y="3284558"/>
            <a:ext cx="4635186" cy="6371390"/>
          </a:xfrm>
          <a:custGeom>
            <a:avLst/>
            <a:gdLst/>
            <a:ahLst/>
            <a:cxnLst/>
            <a:rect l="l" t="t" r="r" b="b"/>
            <a:pathLst>
              <a:path w="4635186" h="6371390">
                <a:moveTo>
                  <a:pt x="0" y="0"/>
                </a:moveTo>
                <a:lnTo>
                  <a:pt x="4635187" y="0"/>
                </a:lnTo>
                <a:lnTo>
                  <a:pt x="4635187" y="6371390"/>
                </a:lnTo>
                <a:lnTo>
                  <a:pt x="0" y="6371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52030" y="3284558"/>
            <a:ext cx="5250673" cy="5828321"/>
          </a:xfrm>
          <a:custGeom>
            <a:avLst/>
            <a:gdLst/>
            <a:ahLst/>
            <a:cxnLst/>
            <a:rect l="l" t="t" r="r" b="b"/>
            <a:pathLst>
              <a:path w="5250673" h="5828321">
                <a:moveTo>
                  <a:pt x="0" y="0"/>
                </a:moveTo>
                <a:lnTo>
                  <a:pt x="5250672" y="0"/>
                </a:lnTo>
                <a:lnTo>
                  <a:pt x="5250672" y="5828320"/>
                </a:lnTo>
                <a:lnTo>
                  <a:pt x="0" y="5828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877933" y="393202"/>
            <a:ext cx="532131" cy="51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02"/>
              </a:lnSpc>
              <a:spcBef>
                <a:spcPct val="0"/>
              </a:spcBef>
            </a:pPr>
            <a:r>
              <a:rPr lang="en-US" sz="3002" b="1" dirty="0" smtClean="0">
                <a:solidFill>
                  <a:srgbClr val="100B7B">
                    <a:alpha val="20784"/>
                  </a:srgbClr>
                </a:solidFill>
                <a:latin typeface="DM Sans Bold" panose="020B0600000101010101" charset="0"/>
                <a:ea typeface="용이고딕-레귤러" panose="020B0600000101010101" charset="-127"/>
                <a:cs typeface="DM Sans Bold"/>
                <a:sym typeface="DM Sans Bold"/>
              </a:rPr>
              <a:t>02</a:t>
            </a:r>
            <a:endParaRPr lang="en-US" sz="3002" b="1" dirty="0">
              <a:solidFill>
                <a:srgbClr val="100B7B">
                  <a:alpha val="20784"/>
                </a:srgbClr>
              </a:solidFill>
              <a:latin typeface="DM Sans Bold" panose="020B0600000101010101" charset="0"/>
              <a:ea typeface="용이고딕-레귤러" panose="020B0600000101010101" charset="-127"/>
              <a:cs typeface="DM Sans Bold"/>
              <a:sym typeface="DM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935970" y="1226820"/>
            <a:ext cx="241605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00B7B"/>
                </a:solidFill>
                <a:latin typeface="용이고딕-레귤러" panose="020B0600000101010101" charset="-127"/>
                <a:ea typeface="용이고딕-레귤러" panose="020B0600000101010101" charset="-127"/>
                <a:cs typeface="DM Sans Bold"/>
                <a:sym typeface="DM Sans Bold"/>
              </a:rPr>
              <a:t>분석설계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53234" y="9733100"/>
            <a:ext cx="2338798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3차 회의록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52030" y="9192961"/>
            <a:ext cx="2933321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00B7B">
                    <a:alpha val="42745"/>
                  </a:srgbClr>
                </a:solidFill>
                <a:latin typeface="용이고딕-레귤러"/>
                <a:ea typeface="용이고딕-레귤러"/>
                <a:cs typeface="용이고딕-레귤러"/>
                <a:sym typeface="용이고딕-레귤러"/>
              </a:rPr>
              <a:t>4차 회의록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53234" y="2464364"/>
            <a:ext cx="135676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 err="1">
                <a:solidFill>
                  <a:srgbClr val="100B7B"/>
                </a:solidFill>
                <a:latin typeface="용이고딕-레귤러 Bold"/>
                <a:ea typeface="용이고딕-레귤러 Bold"/>
                <a:cs typeface="용이고딕-레귤러 Bold"/>
                <a:sym typeface="용이고딕-레귤러 Bold"/>
              </a:rPr>
              <a:t>회의진행</a:t>
            </a:r>
            <a:endParaRPr lang="en-US" sz="2599" b="1" dirty="0">
              <a:solidFill>
                <a:srgbClr val="100B7B"/>
              </a:solidFill>
              <a:latin typeface="용이고딕-레귤러 Bold"/>
              <a:ea typeface="용이고딕-레귤러 Bold"/>
              <a:cs typeface="용이고딕-레귤러 Bold"/>
              <a:sym typeface="용이고딕-레귤러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1504</Words>
  <Application>Microsoft Office PowerPoint</Application>
  <PresentationFormat>사용자 지정</PresentationFormat>
  <Paragraphs>375</Paragraphs>
  <Slides>23</Slides>
  <Notes>23</Notes>
  <HiddenSlides>0</HiddenSlides>
  <MMClips>2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1" baseType="lpstr">
      <vt:lpstr>용이고딕-레귤러</vt:lpstr>
      <vt:lpstr>Arial</vt:lpstr>
      <vt:lpstr>DM Sans Bold</vt:lpstr>
      <vt:lpstr>용이고딕-레귤러 Bold</vt:lpstr>
      <vt:lpstr>Calibri</vt:lpstr>
      <vt:lpstr>Gothic A1</vt:lpstr>
      <vt:lpstr>DM Sans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 RENEWAL</dc:title>
  <cp:lastModifiedBy>user</cp:lastModifiedBy>
  <cp:revision>15</cp:revision>
  <dcterms:created xsi:type="dcterms:W3CDTF">2006-08-16T00:00:00Z</dcterms:created>
  <dcterms:modified xsi:type="dcterms:W3CDTF">2025-02-10T05:21:18Z</dcterms:modified>
  <dc:identifier>DAGeTcRocbY</dc:identifier>
</cp:coreProperties>
</file>